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60" r:id="rId3"/>
    <p:sldId id="259" r:id="rId4"/>
    <p:sldId id="258" r:id="rId5"/>
    <p:sldId id="261" r:id="rId6"/>
    <p:sldId id="266" r:id="rId7"/>
    <p:sldId id="262" r:id="rId8"/>
    <p:sldId id="270" r:id="rId9"/>
    <p:sldId id="263" r:id="rId10"/>
    <p:sldId id="269" r:id="rId11"/>
    <p:sldId id="272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83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57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EB0FE4-35B4-4904-9FC0-7DCA43E1AD46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E36FDF-3384-4A60-8AE0-CB844A955E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615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t">
            <a:normAutofit/>
          </a:bodyPr>
          <a:lstStyle>
            <a:lvl1pPr algn="ctr">
              <a:defRPr sz="6000"/>
            </a:lvl1pPr>
          </a:lstStyle>
          <a:p>
            <a:r>
              <a:rPr lang="vi-VN" altLang="vi-VN">
                <a:latin typeface="Noto Sans"/>
                <a:ea typeface="Noto Sans"/>
              </a:rPr>
              <a:t>Bấm vào đây để chỉnh sửa kiểu tiêu đề chính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 altLang="vi-VN">
                <a:latin typeface="Noto Sans"/>
                <a:ea typeface="Noto Sans"/>
              </a:rPr>
              <a:t>Bấm vào đây để chỉnh sửa kiểu phụ đề chính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52266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altLang="vi-VN">
                <a:latin typeface="Noto Sans"/>
                <a:ea typeface="Noto Sans"/>
              </a:rPr>
              <a:t>Bấm vào đây để chỉnh sửa kiểu tiêu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vert">
            <a:normAutofit/>
          </a:bodyPr>
          <a:lstStyle/>
          <a:p>
            <a:pPr lvl="0"/>
            <a:r>
              <a:rPr lang="vi-VN" altLang="vi-VN">
                <a:latin typeface="Noto Sans"/>
                <a:ea typeface="Noto Sans"/>
              </a:rPr>
              <a:t>Bấm vào đây để chỉnh sửa kiểu văn bản chính</a:t>
            </a:r>
          </a:p>
          <a:p>
            <a:pPr lvl="1"/>
            <a:r>
              <a:rPr lang="vi-VN" altLang="vi-VN">
                <a:latin typeface="Noto Sans"/>
                <a:ea typeface="Noto Sans"/>
              </a:rPr>
              <a:t>Cấp độ thứ hai</a:t>
            </a:r>
          </a:p>
          <a:p>
            <a:pPr lvl="2"/>
            <a:r>
              <a:rPr lang="vi-VN" altLang="vi-VN">
                <a:latin typeface="Noto Sans"/>
                <a:ea typeface="Noto Sans"/>
              </a:rPr>
              <a:t>Cấp 3</a:t>
            </a:r>
          </a:p>
          <a:p>
            <a:pPr lvl="3"/>
            <a:r>
              <a:rPr lang="vi-VN" altLang="vi-VN">
                <a:latin typeface="Noto Sans"/>
                <a:ea typeface="Noto Sans"/>
              </a:rPr>
              <a:t>Cấp 4</a:t>
            </a:r>
          </a:p>
          <a:p>
            <a:pPr lvl="4"/>
            <a:r>
              <a:rPr lang="vi-VN" altLang="vi-VN">
                <a:latin typeface="Noto Sans"/>
                <a:ea typeface="Noto Sans"/>
              </a:rPr>
              <a:t>Cấp 5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83794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vert">
            <a:normAutofit/>
          </a:bodyPr>
          <a:lstStyle/>
          <a:p>
            <a:r>
              <a:rPr lang="vi-VN" altLang="vi-VN" sz="4200">
                <a:latin typeface="Noto Sans"/>
                <a:ea typeface="Noto Sans"/>
              </a:rPr>
              <a:t>Bấm vào đây để chỉnh sửa kiểu tiêu đề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vert">
            <a:normAutofit/>
          </a:bodyPr>
          <a:lstStyle/>
          <a:p>
            <a:pPr lvl="0"/>
            <a:r>
              <a:rPr lang="vi-VN" altLang="vi-VN">
                <a:latin typeface="Noto Sans"/>
                <a:ea typeface="Noto Sans"/>
              </a:rPr>
              <a:t>Bấm vào đây để</a:t>
            </a:r>
          </a:p>
          <a:p>
            <a:pPr lvl="1"/>
            <a:r>
              <a:rPr lang="vi-VN" altLang="vi-VN">
                <a:latin typeface="Noto Sans"/>
                <a:ea typeface="Noto Sans"/>
              </a:rPr>
              <a:t>Cấp độ thứ hai</a:t>
            </a:r>
          </a:p>
          <a:p>
            <a:pPr lvl="2"/>
            <a:r>
              <a:rPr lang="vi-VN" altLang="vi-VN">
                <a:latin typeface="Noto Sans"/>
                <a:ea typeface="Noto Sans"/>
              </a:rPr>
              <a:t>Cấp 3</a:t>
            </a:r>
          </a:p>
          <a:p>
            <a:pPr lvl="3"/>
            <a:r>
              <a:rPr lang="vi-VN" altLang="vi-VN">
                <a:latin typeface="Noto Sans"/>
                <a:ea typeface="Noto Sans"/>
              </a:rPr>
              <a:t>Cấp 4</a:t>
            </a:r>
          </a:p>
          <a:p>
            <a:pPr lvl="4"/>
            <a:r>
              <a:rPr lang="vi-VN" altLang="vi-VN">
                <a:latin typeface="Noto Sans"/>
                <a:ea typeface="Noto Sans"/>
              </a:rPr>
              <a:t>Cấp 5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060824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645655"/>
      </p:ext>
    </p:extLst>
  </p:cSld>
  <p:clrMapOvr>
    <a:masterClrMapping/>
  </p:clrMapOvr>
  <p:transition spd="slow" advTm="300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altLang="vi-VN">
                <a:latin typeface="Noto Sans"/>
                <a:ea typeface="Noto Sans"/>
              </a:rPr>
              <a:t>Bấm vào đây để chỉnh sửa kiểu tiêu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vi-VN" altLang="vi-VN">
                <a:latin typeface="Noto Sans"/>
                <a:ea typeface="Noto Sans"/>
              </a:rPr>
              <a:t>Bấm vào đây để chỉnh sửa kiểu văn bản chính</a:t>
            </a:r>
          </a:p>
          <a:p>
            <a:pPr lvl="1"/>
            <a:r>
              <a:rPr lang="vi-VN" altLang="vi-VN">
                <a:latin typeface="Noto Sans"/>
                <a:ea typeface="Noto Sans"/>
              </a:rPr>
              <a:t>Cấp độ thứ hai</a:t>
            </a:r>
          </a:p>
          <a:p>
            <a:pPr lvl="2"/>
            <a:r>
              <a:rPr lang="vi-VN" altLang="vi-VN">
                <a:latin typeface="Noto Sans"/>
                <a:ea typeface="Noto Sans"/>
              </a:rPr>
              <a:t>Cấp 3</a:t>
            </a:r>
          </a:p>
          <a:p>
            <a:pPr lvl="3"/>
            <a:r>
              <a:rPr lang="vi-VN" altLang="vi-VN">
                <a:latin typeface="Noto Sans"/>
                <a:ea typeface="Noto Sans"/>
              </a:rPr>
              <a:t>Cấp 4</a:t>
            </a:r>
          </a:p>
          <a:p>
            <a:pPr lvl="4"/>
            <a:r>
              <a:rPr lang="vi-VN" altLang="vi-VN">
                <a:latin typeface="Noto Sans"/>
                <a:ea typeface="Noto Sans"/>
              </a:rPr>
              <a:t>Cấp 5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36210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t">
            <a:normAutofit/>
          </a:bodyPr>
          <a:lstStyle>
            <a:lvl1pPr>
              <a:defRPr sz="6000"/>
            </a:lvl1pPr>
          </a:lstStyle>
          <a:p>
            <a:r>
              <a:rPr lang="vi-VN" altLang="vi-VN">
                <a:latin typeface="Noto Sans"/>
                <a:ea typeface="Noto Sans"/>
              </a:rPr>
              <a:t>Bấm vào đây để chỉnh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altLang="vi-VN">
                <a:latin typeface="Noto Sans"/>
                <a:ea typeface="Noto Sans"/>
              </a:rPr>
              <a:t>Bấm vào đây để chỉnh sửa kiểu văn bản chính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0331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altLang="vi-VN">
                <a:latin typeface="Noto Sans"/>
                <a:ea typeface="Noto Sans"/>
              </a:rPr>
              <a:t>Bấm vào đây để chỉnh sửa kiểu tiêu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vi-VN" altLang="vi-VN">
                <a:latin typeface="Noto Sans"/>
                <a:ea typeface="Noto Sans"/>
              </a:rPr>
              <a:t>Bấm vào đây để</a:t>
            </a:r>
          </a:p>
          <a:p>
            <a:pPr lvl="1"/>
            <a:r>
              <a:rPr lang="vi-VN" altLang="vi-VN">
                <a:latin typeface="Noto Sans"/>
                <a:ea typeface="Noto Sans"/>
              </a:rPr>
              <a:t>Cấp độ thứ hai</a:t>
            </a:r>
          </a:p>
          <a:p>
            <a:pPr lvl="2"/>
            <a:r>
              <a:rPr lang="vi-VN" altLang="vi-VN">
                <a:latin typeface="Noto Sans"/>
                <a:ea typeface="Noto Sans"/>
              </a:rPr>
              <a:t>Cấp 3</a:t>
            </a:r>
          </a:p>
          <a:p>
            <a:pPr lvl="3"/>
            <a:r>
              <a:rPr lang="vi-VN" altLang="vi-VN">
                <a:latin typeface="Noto Sans"/>
                <a:ea typeface="Noto Sans"/>
              </a:rPr>
              <a:t>Cấp 4</a:t>
            </a:r>
          </a:p>
          <a:p>
            <a:pPr lvl="4"/>
            <a:r>
              <a:rPr lang="vi-VN" altLang="vi-VN">
                <a:latin typeface="Noto Sans"/>
                <a:ea typeface="Noto Sans"/>
              </a:rPr>
              <a:t>Cấp 5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vi-VN" altLang="vi-VN">
                <a:latin typeface="Noto Sans"/>
                <a:ea typeface="Noto Sans"/>
              </a:rPr>
              <a:t>Bấm vào đây để</a:t>
            </a:r>
          </a:p>
          <a:p>
            <a:pPr lvl="1"/>
            <a:r>
              <a:rPr lang="vi-VN" altLang="vi-VN">
                <a:latin typeface="Noto Sans"/>
                <a:ea typeface="Noto Sans"/>
              </a:rPr>
              <a:t>Cấp độ thứ hai</a:t>
            </a:r>
          </a:p>
          <a:p>
            <a:pPr lvl="2"/>
            <a:r>
              <a:rPr lang="vi-VN" altLang="vi-VN">
                <a:latin typeface="Noto Sans"/>
                <a:ea typeface="Noto Sans"/>
              </a:rPr>
              <a:t>Cấp 3</a:t>
            </a:r>
          </a:p>
          <a:p>
            <a:pPr lvl="3"/>
            <a:r>
              <a:rPr lang="vi-VN" altLang="vi-VN">
                <a:latin typeface="Noto Sans"/>
                <a:ea typeface="Noto Sans"/>
              </a:rPr>
              <a:t>Cấp 4</a:t>
            </a:r>
          </a:p>
          <a:p>
            <a:pPr lvl="4"/>
            <a:r>
              <a:rPr lang="vi-VN" altLang="vi-VN">
                <a:latin typeface="Noto Sans"/>
                <a:ea typeface="Noto Sans"/>
              </a:rPr>
              <a:t>Cấp 5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88553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vi-VN" altLang="vi-VN">
                <a:latin typeface="Noto Sans"/>
                <a:ea typeface="Noto Sans"/>
              </a:rPr>
              <a:t>Bấm vào đây để chỉnh sửa kiểu tiêu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 altLang="vi-VN" sz="2300">
                <a:latin typeface="Noto Sans"/>
                <a:ea typeface="Noto Sans"/>
              </a:rPr>
              <a:t>Bấm vào đây để chỉnh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/>
          <a:p>
            <a:pPr lvl="0"/>
            <a:r>
              <a:rPr lang="vi-VN" altLang="vi-VN">
                <a:latin typeface="Noto Sans"/>
                <a:ea typeface="Noto Sans"/>
              </a:rPr>
              <a:t>Bấm vào đây để</a:t>
            </a:r>
          </a:p>
          <a:p>
            <a:pPr lvl="1"/>
            <a:r>
              <a:rPr lang="vi-VN" altLang="vi-VN">
                <a:latin typeface="Noto Sans"/>
                <a:ea typeface="Noto Sans"/>
              </a:rPr>
              <a:t>Cấp độ thứ hai</a:t>
            </a:r>
          </a:p>
          <a:p>
            <a:pPr lvl="2"/>
            <a:r>
              <a:rPr lang="vi-VN" altLang="vi-VN">
                <a:latin typeface="Noto Sans"/>
                <a:ea typeface="Noto Sans"/>
              </a:rPr>
              <a:t>Cấp 3</a:t>
            </a:r>
          </a:p>
          <a:p>
            <a:pPr lvl="3"/>
            <a:r>
              <a:rPr lang="vi-VN" altLang="vi-VN">
                <a:latin typeface="Noto Sans"/>
                <a:ea typeface="Noto Sans"/>
              </a:rPr>
              <a:t>Cấp 4</a:t>
            </a:r>
          </a:p>
          <a:p>
            <a:pPr lvl="4"/>
            <a:r>
              <a:rPr lang="vi-VN" altLang="vi-VN">
                <a:latin typeface="Noto Sans"/>
                <a:ea typeface="Noto Sans"/>
              </a:rPr>
              <a:t>Cấp 5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 altLang="vi-VN" sz="2300">
                <a:latin typeface="Noto Sans"/>
                <a:ea typeface="Noto Sans"/>
              </a:rPr>
              <a:t>Bấm vào đây để chỉnh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pPr lvl="0"/>
            <a:r>
              <a:rPr lang="vi-VN" altLang="vi-VN">
                <a:latin typeface="Noto Sans"/>
                <a:ea typeface="Noto Sans"/>
              </a:rPr>
              <a:t>Bấm vào đây để</a:t>
            </a:r>
          </a:p>
          <a:p>
            <a:pPr lvl="1"/>
            <a:r>
              <a:rPr lang="vi-VN" altLang="vi-VN">
                <a:latin typeface="Noto Sans"/>
                <a:ea typeface="Noto Sans"/>
              </a:rPr>
              <a:t>Cấp độ thứ hai</a:t>
            </a:r>
          </a:p>
          <a:p>
            <a:pPr lvl="2"/>
            <a:r>
              <a:rPr lang="vi-VN" altLang="vi-VN">
                <a:latin typeface="Noto Sans"/>
                <a:ea typeface="Noto Sans"/>
              </a:rPr>
              <a:t>Cấp 3</a:t>
            </a:r>
          </a:p>
          <a:p>
            <a:pPr lvl="3"/>
            <a:r>
              <a:rPr lang="vi-VN" altLang="vi-VN">
                <a:latin typeface="Noto Sans"/>
                <a:ea typeface="Noto Sans"/>
              </a:rPr>
              <a:t>Cấp 4</a:t>
            </a:r>
          </a:p>
          <a:p>
            <a:pPr lvl="4"/>
            <a:r>
              <a:rPr lang="vi-VN" altLang="vi-VN">
                <a:latin typeface="Noto Sans"/>
                <a:ea typeface="Noto Sans"/>
              </a:rPr>
              <a:t>Cấp 5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89013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altLang="vi-VN">
                <a:latin typeface="Noto Sans"/>
                <a:ea typeface="Noto Sans"/>
              </a:rPr>
              <a:t>Bấm vào đây để chỉnh sửa kiểu tiêu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16089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77401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vi-VN" altLang="vi-VN" sz="2700">
                <a:latin typeface="Noto Sans"/>
                <a:ea typeface="Noto Sans"/>
              </a:rPr>
              <a:t>Bấm vào đây để chỉnh sửa kiểu tiêu đề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 altLang="vi-VN">
                <a:latin typeface="Noto Sans"/>
                <a:ea typeface="Noto Sans"/>
              </a:rPr>
              <a:t>Bấm vào đây để</a:t>
            </a:r>
          </a:p>
          <a:p>
            <a:pPr lvl="1"/>
            <a:r>
              <a:rPr lang="vi-VN" altLang="vi-VN">
                <a:latin typeface="Noto Sans"/>
                <a:ea typeface="Noto Sans"/>
              </a:rPr>
              <a:t>Cấp độ thứ hai</a:t>
            </a:r>
          </a:p>
          <a:p>
            <a:pPr lvl="2"/>
            <a:r>
              <a:rPr lang="vi-VN" altLang="vi-VN">
                <a:latin typeface="Noto Sans"/>
                <a:ea typeface="Noto Sans"/>
              </a:rPr>
              <a:t>Cấp 3</a:t>
            </a:r>
          </a:p>
          <a:p>
            <a:pPr lvl="3"/>
            <a:r>
              <a:rPr lang="vi-VN" altLang="vi-VN">
                <a:latin typeface="Noto Sans"/>
                <a:ea typeface="Noto Sans"/>
              </a:rPr>
              <a:t>Cấp 4</a:t>
            </a:r>
          </a:p>
          <a:p>
            <a:pPr lvl="4"/>
            <a:r>
              <a:rPr lang="vi-VN" altLang="vi-VN">
                <a:latin typeface="Noto Sans"/>
                <a:ea typeface="Noto Sans"/>
              </a:rPr>
              <a:t>Cấp 5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 altLang="vi-VN">
                <a:latin typeface="Noto Sans"/>
                <a:ea typeface="Noto Sans"/>
              </a:rPr>
              <a:t>Bấm vào đây để chỉnh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5109918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vi-VN" altLang="vi-VN" sz="2700">
                <a:latin typeface="Noto Sans"/>
                <a:ea typeface="Noto Sans"/>
              </a:rPr>
              <a:t>Bấm vào đây để chỉnh sửa kiểu tiêu đề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 altLang="vi-VN">
                <a:latin typeface="Noto Sans"/>
                <a:ea typeface="Noto Sans"/>
              </a:rPr>
              <a:t>Bấm vào đây để chỉnh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671583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vi-VN" altLang="vi-VN">
                <a:latin typeface="Noto Sans"/>
                <a:ea typeface="Noto Sans"/>
              </a:rPr>
              <a:t>Bấm vào đây để chỉnh sửa kiểu tiêu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 altLang="vi-VN">
                <a:latin typeface="Noto Sans"/>
                <a:ea typeface="Noto Sans"/>
              </a:rPr>
              <a:t>Bấm vào đây để chỉnh sửa kiểu văn bản chính</a:t>
            </a:r>
          </a:p>
          <a:p>
            <a:pPr lvl="1"/>
            <a:r>
              <a:rPr lang="vi-VN" altLang="vi-VN">
                <a:latin typeface="Noto Sans"/>
                <a:ea typeface="Noto Sans"/>
              </a:rPr>
              <a:t>Cấp độ thứ hai</a:t>
            </a:r>
          </a:p>
          <a:p>
            <a:pPr lvl="2"/>
            <a:r>
              <a:rPr lang="vi-VN" altLang="vi-VN">
                <a:latin typeface="Noto Sans"/>
                <a:ea typeface="Noto Sans"/>
              </a:rPr>
              <a:t>Cấp 3</a:t>
            </a:r>
          </a:p>
          <a:p>
            <a:pPr lvl="3"/>
            <a:r>
              <a:rPr lang="vi-VN" altLang="vi-VN">
                <a:latin typeface="Noto Sans"/>
                <a:ea typeface="Noto Sans"/>
              </a:rPr>
              <a:t>Cấp 4</a:t>
            </a:r>
          </a:p>
          <a:p>
            <a:pPr lvl="4"/>
            <a:r>
              <a:rPr lang="vi-VN" altLang="vi-VN">
                <a:latin typeface="Noto Sans"/>
                <a:ea typeface="Noto Sans"/>
              </a:rPr>
              <a:t>Cấp 5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100A0F-662D-44CC-89EF-D6E2ECD59C6D}" type="datetimeFigureOut">
              <a:rPr lang="vi-VN" altLang="vi-VN" smtClean="0">
                <a:latin typeface="Noto Sans"/>
                <a:ea typeface="Noto Sans"/>
              </a:rPr>
              <a:t>21/10/2024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2D8BDD-C1B3-40FA-AE96-7F27579189C2}" type="slidenum">
              <a:rPr lang="vi-VN" altLang="vi-VN" smtClean="0">
                <a:latin typeface="Noto Sans"/>
                <a:ea typeface="Noto Sans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867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489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54" y="790208"/>
            <a:ext cx="11670146" cy="470928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29"/>
          <a:stretch>
            <a:fillRect/>
          </a:stretch>
        </p:blipFill>
        <p:spPr>
          <a:xfrm>
            <a:off x="7426652" y="527417"/>
            <a:ext cx="4522311" cy="5234865"/>
          </a:xfrm>
          <a:prstGeom prst="rect">
            <a:avLst/>
          </a:prstGeom>
        </p:spPr>
      </p:pic>
      <p:sp>
        <p:nvSpPr>
          <p:cNvPr id="7" name="图形">
            <a:extLst>
              <a:ext uri="{FF2B5EF4-FFF2-40B4-BE49-F238E27FC236}">
                <a16:creationId xmlns:a16="http://schemas.microsoft.com/office/drawing/2014/main" id="{49335CF6-7D92-1D28-9210-37071583E8E0}"/>
              </a:ext>
            </a:extLst>
          </p:cNvPr>
          <p:cNvSpPr/>
          <p:nvPr/>
        </p:nvSpPr>
        <p:spPr>
          <a:xfrm>
            <a:off x="1199573" y="2499660"/>
            <a:ext cx="6227079" cy="1693164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vi-VN" altLang="vi-VN" sz="4400" b="1" spc="200">
                <a:gradFill>
                  <a:gsLst>
                    <a:gs pos="56000">
                      <a:schemeClr val="bg1"/>
                    </a:gs>
                    <a:gs pos="100000">
                      <a:srgbClr val="104A99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Noto Sans"/>
                <a:ea typeface="Noto Sans"/>
                <a:cs typeface="思源黑体 CN Medium" panose="020B0600000000000000" charset="-122"/>
              </a:rPr>
              <a:t>Kiểm Thử Giao Diện </a:t>
            </a:r>
          </a:p>
          <a:p>
            <a:pPr lv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vi-VN" altLang="vi-VN" sz="4400" b="1" spc="200">
                <a:gradFill>
                  <a:gsLst>
                    <a:gs pos="56000">
                      <a:schemeClr val="bg1"/>
                    </a:gs>
                    <a:gs pos="100000">
                      <a:srgbClr val="104A99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"/>
                <a:ea typeface="Noto Sans"/>
                <a:cs typeface="思源黑体 CN Medium" panose="020B0600000000000000" charset="-122"/>
              </a:rPr>
              <a:t>Và Tiện Dụng</a:t>
            </a:r>
            <a:endParaRPr lang="vi-VN" altLang="vi-VN" sz="4400" b="1" spc="200">
              <a:gradFill>
                <a:gsLst>
                  <a:gs pos="56000">
                    <a:schemeClr val="bg1"/>
                  </a:gs>
                  <a:gs pos="100000">
                    <a:srgbClr val="104A99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FillTx/>
              <a:latin typeface="Noto Sans"/>
              <a:ea typeface="Noto Sans"/>
              <a:cs typeface="思源黑体 CN Medium" panose="020B0600000000000000" charset="-122"/>
            </a:endParaRPr>
          </a:p>
        </p:txBody>
      </p:sp>
      <p:cxnSp>
        <p:nvCxnSpPr>
          <p:cNvPr id="11" name="图形">
            <a:extLst>
              <a:ext uri="{FF2B5EF4-FFF2-40B4-BE49-F238E27FC236}">
                <a16:creationId xmlns:a16="http://schemas.microsoft.com/office/drawing/2014/main" id="{3C5EC8C7-7C71-DF9A-1806-FCA85C437878}"/>
              </a:ext>
            </a:extLst>
          </p:cNvPr>
          <p:cNvCxnSpPr/>
          <p:nvPr/>
        </p:nvCxnSpPr>
        <p:spPr>
          <a:xfrm>
            <a:off x="1104265" y="5481955"/>
            <a:ext cx="1043305" cy="0"/>
          </a:xfrm>
          <a:prstGeom prst="line">
            <a:avLst/>
          </a:prstGeom>
          <a:ln w="50800"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87000">
                  <a:srgbClr val="FFFFFF">
                    <a:alpha val="0"/>
                  </a:srgbClr>
                </a:gs>
              </a:gsLst>
              <a:lin ang="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59620EA6-0948-AB97-936B-72ABAE0F2F9A}"/>
              </a:ext>
            </a:extLst>
          </p:cNvPr>
          <p:cNvSpPr/>
          <p:nvPr/>
        </p:nvSpPr>
        <p:spPr>
          <a:xfrm>
            <a:off x="10979326" y="790208"/>
            <a:ext cx="435769" cy="78581"/>
          </a:xfrm>
          <a:prstGeom prst="rect">
            <a:avLst/>
          </a:prstGeom>
          <a:gradFill>
            <a:gsLst>
              <a:gs pos="0">
                <a:srgbClr val="BAD1FD"/>
              </a:gs>
              <a:gs pos="100000">
                <a:srgbClr val="104A9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35531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FF2B7B8-6F9C-3431-7E04-5720060BE0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A147080-A6C4-7031-6226-0A2C91C4D651}"/>
              </a:ext>
            </a:extLst>
          </p:cNvPr>
          <p:cNvSpPr/>
          <p:nvPr/>
        </p:nvSpPr>
        <p:spPr>
          <a:xfrm>
            <a:off x="-2345" y="299151"/>
            <a:ext cx="12192000" cy="63055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B739D7A-179A-AC24-AECC-DFFB8DE14DDF}"/>
              </a:ext>
            </a:extLst>
          </p:cNvPr>
          <p:cNvGrpSpPr/>
          <p:nvPr/>
        </p:nvGrpSpPr>
        <p:grpSpPr>
          <a:xfrm>
            <a:off x="4162528" y="398224"/>
            <a:ext cx="3866944" cy="654574"/>
            <a:chOff x="4162528" y="512524"/>
            <a:chExt cx="3866944" cy="654574"/>
          </a:xfrm>
        </p:grpSpPr>
        <p:sp>
          <p:nvSpPr>
            <p:cNvPr id="5" name="矩形 8435759">
              <a:extLst>
                <a:ext uri="{FF2B5EF4-FFF2-40B4-BE49-F238E27FC236}">
                  <a16:creationId xmlns:a16="http://schemas.microsoft.com/office/drawing/2014/main" id="{7A515800-8487-028A-9F98-15253D41D3F4}"/>
                </a:ext>
              </a:extLst>
            </p:cNvPr>
            <p:cNvSpPr/>
            <p:nvPr/>
          </p:nvSpPr>
          <p:spPr>
            <a:xfrm>
              <a:off x="4162528" y="512524"/>
              <a:ext cx="3866944" cy="36576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spcBef>
                  <a:spcPct val="0"/>
                </a:spcBef>
              </a:pPr>
              <a:r>
                <a:rPr lang="vi-VN" altLang="vi-VN" sz="1600" b="1" spc="60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"/>
                  <a:ea typeface="Noto Sans"/>
                  <a:cs typeface="+mn-ea"/>
                  <a:sym typeface="+mn-lt"/>
                </a:rPr>
                <a:t>Ví dụ kiểm thử và thực tế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BC748CD-04F4-9926-BA63-81D85A71B47D}"/>
                </a:ext>
              </a:extLst>
            </p:cNvPr>
            <p:cNvSpPr/>
            <p:nvPr/>
          </p:nvSpPr>
          <p:spPr>
            <a:xfrm>
              <a:off x="5508172" y="1121379"/>
              <a:ext cx="1175657" cy="45719"/>
            </a:xfrm>
            <a:prstGeom prst="rect">
              <a:avLst/>
            </a:prstGeom>
            <a:gradFill>
              <a:gsLst>
                <a:gs pos="0">
                  <a:srgbClr val="D3EBDB"/>
                </a:gs>
                <a:gs pos="69000">
                  <a:srgbClr val="3C6FC5"/>
                </a:gs>
                <a:gs pos="100000">
                  <a:srgbClr val="104A99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" name="左大括号 7">
            <a:extLst>
              <a:ext uri="{FF2B5EF4-FFF2-40B4-BE49-F238E27FC236}">
                <a16:creationId xmlns:a16="http://schemas.microsoft.com/office/drawing/2014/main" id="{8C6A2B29-1839-A684-6858-4EA011405CFA}"/>
              </a:ext>
            </a:extLst>
          </p:cNvPr>
          <p:cNvSpPr/>
          <p:nvPr/>
        </p:nvSpPr>
        <p:spPr>
          <a:xfrm rot="5400000">
            <a:off x="5665805" y="-265007"/>
            <a:ext cx="986115" cy="6234666"/>
          </a:xfrm>
          <a:prstGeom prst="leftBrace">
            <a:avLst/>
          </a:prstGeom>
          <a:ln w="19050">
            <a:solidFill>
              <a:srgbClr val="3C6FC5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3185605-3C8B-145A-CDF3-B6655306AC6D}"/>
              </a:ext>
            </a:extLst>
          </p:cNvPr>
          <p:cNvGrpSpPr/>
          <p:nvPr/>
        </p:nvGrpSpPr>
        <p:grpSpPr>
          <a:xfrm>
            <a:off x="1543179" y="3428999"/>
            <a:ext cx="3275006" cy="2751992"/>
            <a:chOff x="1123" y="6099"/>
            <a:chExt cx="4068" cy="1632"/>
          </a:xfrm>
        </p:grpSpPr>
        <p:sp>
          <p:nvSpPr>
            <p:cNvPr id="11" name="文本框 10" descr="e7d195523061f1c09e9d68d7cf438b91ef959ecb14fc25d26BBA7F7DBC18E55DFF4014AF651F0BF2569D4B6C1DA7F1A4683A481403BD872FC687266AD13265C1DE7C373772FD8728ABDD69ADD03BFF5BE2862BC891DBB79ECA1F98F5F4CBC403F5B4FEF026150959993BDC0AC2F5837E952C9923820D54741133280FB48147F2C5417B7ACD912FCBA2A1168C29F28FD5">
              <a:extLst>
                <a:ext uri="{FF2B5EF4-FFF2-40B4-BE49-F238E27FC236}">
                  <a16:creationId xmlns:a16="http://schemas.microsoft.com/office/drawing/2014/main" id="{B194D2A3-946F-B610-C2CF-69CE6D5FE7B2}"/>
                </a:ext>
              </a:extLst>
            </p:cNvPr>
            <p:cNvSpPr txBox="1"/>
            <p:nvPr/>
          </p:nvSpPr>
          <p:spPr>
            <a:xfrm>
              <a:off x="1699" y="6099"/>
              <a:ext cx="2915" cy="355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20000"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  <a:buSzPts val="1000"/>
                <a:tabLst>
                  <a:tab pos="914400" algn="l"/>
                </a:tabLst>
              </a:pPr>
              <a:r>
                <a:rPr lang="en-US" sz="1600" b="1" kern="100">
                  <a:effectLst/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Kiểm thử giao diện (GUI Testing)</a:t>
              </a:r>
              <a:r>
                <a:rPr lang="en-US" sz="1600" kern="100">
                  <a:effectLst/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:</a:t>
              </a:r>
              <a:endParaRPr lang="en-US" sz="1100" kern="100">
                <a:effectLst/>
                <a:latin typeface="Time s New Roman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矩形 11" descr="e7d195523061f1c09e9d68d7cf438b91ef959ecb14fc25d26BBA7F7DBC18E55DFF4014AF651F0BF2569D4B6C1DA7F1A4683A481403BD872FC687266AD13265C1DE7C373772FD8728ABDD69ADD03BFF5BE2862BC891DBB79ECA1F98F5F4CBC403F5B4FEF026150959993BDC0AC2F5837E952C9923820D54741133280FB48147F2C5417B7ACD912FCBA2A1168C29F28FD5">
              <a:extLst>
                <a:ext uri="{FF2B5EF4-FFF2-40B4-BE49-F238E27FC236}">
                  <a16:creationId xmlns:a16="http://schemas.microsoft.com/office/drawing/2014/main" id="{4EDFECAA-6220-AECD-F078-E8C1707C39FA}"/>
                </a:ext>
              </a:extLst>
            </p:cNvPr>
            <p:cNvSpPr/>
            <p:nvPr/>
          </p:nvSpPr>
          <p:spPr>
            <a:xfrm>
              <a:off x="1123" y="6368"/>
              <a:ext cx="4068" cy="1363"/>
            </a:xfrm>
            <a:prstGeom prst="rect">
              <a:avLst/>
            </a:prstGeom>
          </p:spPr>
          <p:txBody>
            <a:bodyPr wrap="square">
              <a:normAutofit fontScale="25000" lnSpcReduction="20000"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lang="en-US" sz="5600">
                <a:effectLst/>
              </a:endParaRPr>
            </a:p>
            <a:p>
              <a:pPr marL="228600" indent="-228600">
                <a:lnSpc>
                  <a:spcPct val="107000"/>
                </a:lnSpc>
                <a:spcAft>
                  <a:spcPts val="800"/>
                </a:spcAft>
                <a:buSzPts val="1000"/>
                <a:buFont typeface="Wingdings" panose="05000000000000000000" pitchFamily="2" charset="2"/>
                <a:buChar char=""/>
                <a:tabLst>
                  <a:tab pos="1371600" algn="l"/>
                </a:tabLst>
              </a:pPr>
              <a:r>
                <a:rPr lang="en-US" sz="7200" kern="100">
                  <a:effectLst/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Sử dụng </a:t>
              </a:r>
              <a:r>
                <a:rPr lang="vi-VN" sz="7200" b="1" kern="100"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B</a:t>
              </a:r>
              <a:r>
                <a:rPr lang="vi-VN" sz="7200" b="1" kern="100">
                  <a:effectLst/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rowserstack</a:t>
              </a:r>
              <a:r>
                <a:rPr lang="en-US" sz="7200" kern="100">
                  <a:effectLst/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 để thực hiện kiểm thử tự động trên các trình duyệt Chrome và Firefox.</a:t>
              </a:r>
            </a:p>
            <a:p>
              <a:pPr marL="228600" indent="-228600">
                <a:lnSpc>
                  <a:spcPct val="107000"/>
                </a:lnSpc>
                <a:spcAft>
                  <a:spcPts val="800"/>
                </a:spcAft>
                <a:buSzPts val="1000"/>
                <a:buFont typeface="Wingdings" panose="05000000000000000000" pitchFamily="2" charset="2"/>
                <a:buChar char=""/>
                <a:tabLst>
                  <a:tab pos="1371600" algn="l"/>
                </a:tabLst>
              </a:pPr>
              <a:r>
                <a:rPr lang="en-US" sz="7200" b="1" kern="100">
                  <a:effectLst/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Kết quả</a:t>
              </a:r>
              <a:r>
                <a:rPr lang="en-US" sz="7200" kern="100">
                  <a:effectLst/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: Phát hiện các lỗi về tương thích, điều chỉnh lại bố cục để phù hợp với các trình duyệt khác nhau.</a:t>
              </a:r>
            </a:p>
            <a:p>
              <a:pPr algn="ctr">
                <a:lnSpc>
                  <a:spcPct val="120000"/>
                </a:lnSpc>
              </a:pPr>
              <a:endParaRPr lang="vi-VN" altLang="vi-VN" sz="1200">
                <a:solidFill>
                  <a:schemeClr val="tx1">
                    <a:lumMod val="85000"/>
                    <a:lumOff val="15000"/>
                  </a:schemeClr>
                </a:solidFill>
                <a:latin typeface="Noto Sans"/>
                <a:ea typeface="Noto Sans"/>
                <a:cs typeface="+mn-ea"/>
                <a:sym typeface="+mn-lt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2815B49-8954-12F2-AF47-E72B48E83DA1}"/>
              </a:ext>
            </a:extLst>
          </p:cNvPr>
          <p:cNvGrpSpPr/>
          <p:nvPr/>
        </p:nvGrpSpPr>
        <p:grpSpPr>
          <a:xfrm>
            <a:off x="5528686" y="1240050"/>
            <a:ext cx="1134745" cy="1109345"/>
            <a:chOff x="8367" y="2009"/>
            <a:chExt cx="2466" cy="2466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F0D9CB1D-C3E6-358F-1C9D-7254FBB8E3D9}"/>
                </a:ext>
              </a:extLst>
            </p:cNvPr>
            <p:cNvSpPr/>
            <p:nvPr/>
          </p:nvSpPr>
          <p:spPr>
            <a:xfrm>
              <a:off x="8367" y="2009"/>
              <a:ext cx="2466" cy="2466"/>
            </a:xfrm>
            <a:prstGeom prst="ellipse">
              <a:avLst/>
            </a:prstGeom>
            <a:gradFill>
              <a:gsLst>
                <a:gs pos="0">
                  <a:srgbClr val="D3EBDB"/>
                </a:gs>
                <a:gs pos="69000">
                  <a:srgbClr val="3C6FC5"/>
                </a:gs>
                <a:gs pos="100000">
                  <a:srgbClr val="104A99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ym typeface="+mn-lt"/>
              </a:endParaRPr>
            </a:p>
          </p:txBody>
        </p:sp>
        <p:grpSp>
          <p:nvGrpSpPr>
            <p:cNvPr id="15" name="Group 8" descr="e7d195523061f1c09e9d68d7cf438b91ef959ecb14fc25d26BBA7F7DBC18E55DFF4014AF651F0BF2569D4B6C1DA7F1A4683A481403BD872FC687266AD13265C1DE7C373772FD8728ABDD69ADD03BFF5BE2862BC891DBB79E0B47DAFC0B20EFAF86558955B7FCCFA41E28A044B7497A4E125C32C7866AC7A0A29318354D69FB08035F876A7B69DF41D87DD94CF3B228A2C836566B61DAB7E6">
              <a:extLst>
                <a:ext uri="{FF2B5EF4-FFF2-40B4-BE49-F238E27FC236}">
                  <a16:creationId xmlns:a16="http://schemas.microsoft.com/office/drawing/2014/main" id="{639EAA61-67AC-B657-FED3-28691BF7B0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987" y="2561"/>
              <a:ext cx="1225" cy="1428"/>
              <a:chOff x="2492" y="1167"/>
              <a:chExt cx="778" cy="907"/>
            </a:xfrm>
            <a:solidFill>
              <a:schemeClr val="bg1"/>
            </a:solidFill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313B88F-1450-31B1-3F12-5CB4EAA705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92" y="1167"/>
                <a:ext cx="778" cy="907"/>
              </a:xfrm>
              <a:custGeom>
                <a:avLst/>
                <a:gdLst>
                  <a:gd name="T0" fmla="*/ 579 w 636"/>
                  <a:gd name="T1" fmla="*/ 0 h 746"/>
                  <a:gd name="T2" fmla="*/ 57 w 636"/>
                  <a:gd name="T3" fmla="*/ 0 h 746"/>
                  <a:gd name="T4" fmla="*/ 0 w 636"/>
                  <a:gd name="T5" fmla="*/ 57 h 746"/>
                  <a:gd name="T6" fmla="*/ 0 w 636"/>
                  <a:gd name="T7" fmla="*/ 689 h 746"/>
                  <a:gd name="T8" fmla="*/ 57 w 636"/>
                  <a:gd name="T9" fmla="*/ 746 h 746"/>
                  <a:gd name="T10" fmla="*/ 579 w 636"/>
                  <a:gd name="T11" fmla="*/ 746 h 746"/>
                  <a:gd name="T12" fmla="*/ 636 w 636"/>
                  <a:gd name="T13" fmla="*/ 689 h 746"/>
                  <a:gd name="T14" fmla="*/ 636 w 636"/>
                  <a:gd name="T15" fmla="*/ 57 h 746"/>
                  <a:gd name="T16" fmla="*/ 579 w 636"/>
                  <a:gd name="T17" fmla="*/ 0 h 746"/>
                  <a:gd name="T18" fmla="*/ 43 w 636"/>
                  <a:gd name="T19" fmla="*/ 689 h 746"/>
                  <a:gd name="T20" fmla="*/ 43 w 636"/>
                  <a:gd name="T21" fmla="*/ 57 h 746"/>
                  <a:gd name="T22" fmla="*/ 57 w 636"/>
                  <a:gd name="T23" fmla="*/ 43 h 746"/>
                  <a:gd name="T24" fmla="*/ 94 w 636"/>
                  <a:gd name="T25" fmla="*/ 43 h 746"/>
                  <a:gd name="T26" fmla="*/ 94 w 636"/>
                  <a:gd name="T27" fmla="*/ 703 h 746"/>
                  <a:gd name="T28" fmla="*/ 57 w 636"/>
                  <a:gd name="T29" fmla="*/ 703 h 746"/>
                  <a:gd name="T30" fmla="*/ 43 w 636"/>
                  <a:gd name="T31" fmla="*/ 689 h 746"/>
                  <a:gd name="T32" fmla="*/ 593 w 636"/>
                  <a:gd name="T33" fmla="*/ 689 h 746"/>
                  <a:gd name="T34" fmla="*/ 579 w 636"/>
                  <a:gd name="T35" fmla="*/ 703 h 746"/>
                  <a:gd name="T36" fmla="*/ 138 w 636"/>
                  <a:gd name="T37" fmla="*/ 703 h 746"/>
                  <a:gd name="T38" fmla="*/ 138 w 636"/>
                  <a:gd name="T39" fmla="*/ 43 h 746"/>
                  <a:gd name="T40" fmla="*/ 579 w 636"/>
                  <a:gd name="T41" fmla="*/ 43 h 746"/>
                  <a:gd name="T42" fmla="*/ 593 w 636"/>
                  <a:gd name="T43" fmla="*/ 57 h 746"/>
                  <a:gd name="T44" fmla="*/ 593 w 636"/>
                  <a:gd name="T45" fmla="*/ 689 h 7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36" h="746">
                    <a:moveTo>
                      <a:pt x="579" y="0"/>
                    </a:moveTo>
                    <a:cubicBezTo>
                      <a:pt x="57" y="0"/>
                      <a:pt x="57" y="0"/>
                      <a:pt x="57" y="0"/>
                    </a:cubicBezTo>
                    <a:cubicBezTo>
                      <a:pt x="25" y="0"/>
                      <a:pt x="0" y="25"/>
                      <a:pt x="0" y="57"/>
                    </a:cubicBezTo>
                    <a:cubicBezTo>
                      <a:pt x="0" y="689"/>
                      <a:pt x="0" y="689"/>
                      <a:pt x="0" y="689"/>
                    </a:cubicBezTo>
                    <a:cubicBezTo>
                      <a:pt x="0" y="721"/>
                      <a:pt x="25" y="746"/>
                      <a:pt x="57" y="746"/>
                    </a:cubicBezTo>
                    <a:cubicBezTo>
                      <a:pt x="579" y="746"/>
                      <a:pt x="579" y="746"/>
                      <a:pt x="579" y="746"/>
                    </a:cubicBezTo>
                    <a:cubicBezTo>
                      <a:pt x="611" y="746"/>
                      <a:pt x="636" y="721"/>
                      <a:pt x="636" y="689"/>
                    </a:cubicBezTo>
                    <a:cubicBezTo>
                      <a:pt x="636" y="57"/>
                      <a:pt x="636" y="57"/>
                      <a:pt x="636" y="57"/>
                    </a:cubicBezTo>
                    <a:cubicBezTo>
                      <a:pt x="636" y="25"/>
                      <a:pt x="611" y="0"/>
                      <a:pt x="579" y="0"/>
                    </a:cubicBezTo>
                    <a:close/>
                    <a:moveTo>
                      <a:pt x="43" y="689"/>
                    </a:moveTo>
                    <a:cubicBezTo>
                      <a:pt x="43" y="57"/>
                      <a:pt x="43" y="57"/>
                      <a:pt x="43" y="57"/>
                    </a:cubicBezTo>
                    <a:cubicBezTo>
                      <a:pt x="43" y="49"/>
                      <a:pt x="49" y="43"/>
                      <a:pt x="57" y="43"/>
                    </a:cubicBezTo>
                    <a:cubicBezTo>
                      <a:pt x="94" y="43"/>
                      <a:pt x="94" y="43"/>
                      <a:pt x="94" y="43"/>
                    </a:cubicBezTo>
                    <a:cubicBezTo>
                      <a:pt x="94" y="703"/>
                      <a:pt x="94" y="703"/>
                      <a:pt x="94" y="703"/>
                    </a:cubicBezTo>
                    <a:cubicBezTo>
                      <a:pt x="57" y="703"/>
                      <a:pt x="57" y="703"/>
                      <a:pt x="57" y="703"/>
                    </a:cubicBezTo>
                    <a:cubicBezTo>
                      <a:pt x="49" y="703"/>
                      <a:pt x="43" y="697"/>
                      <a:pt x="43" y="689"/>
                    </a:cubicBezTo>
                    <a:close/>
                    <a:moveTo>
                      <a:pt x="593" y="689"/>
                    </a:moveTo>
                    <a:cubicBezTo>
                      <a:pt x="593" y="697"/>
                      <a:pt x="587" y="703"/>
                      <a:pt x="579" y="703"/>
                    </a:cubicBezTo>
                    <a:cubicBezTo>
                      <a:pt x="138" y="703"/>
                      <a:pt x="138" y="703"/>
                      <a:pt x="138" y="703"/>
                    </a:cubicBezTo>
                    <a:cubicBezTo>
                      <a:pt x="138" y="43"/>
                      <a:pt x="138" y="43"/>
                      <a:pt x="138" y="43"/>
                    </a:cubicBezTo>
                    <a:cubicBezTo>
                      <a:pt x="579" y="43"/>
                      <a:pt x="579" y="43"/>
                      <a:pt x="579" y="43"/>
                    </a:cubicBezTo>
                    <a:cubicBezTo>
                      <a:pt x="587" y="43"/>
                      <a:pt x="593" y="49"/>
                      <a:pt x="593" y="57"/>
                    </a:cubicBezTo>
                    <a:lnTo>
                      <a:pt x="593" y="68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schemeClr val="lt1"/>
                  </a:solidFill>
                  <a:sym typeface="+mn-lt"/>
                </a:endParaRPr>
              </a:p>
            </p:txBody>
          </p:sp>
          <p:sp>
            <p:nvSpPr>
              <p:cNvPr id="17" name="Rectangle 10">
                <a:extLst>
                  <a:ext uri="{FF2B5EF4-FFF2-40B4-BE49-F238E27FC236}">
                    <a16:creationId xmlns:a16="http://schemas.microsoft.com/office/drawing/2014/main" id="{9EB9C11D-55D2-8B01-6FE6-9EFF4A4918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4" y="1474"/>
                <a:ext cx="184" cy="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schemeClr val="lt1"/>
                  </a:solidFill>
                  <a:sym typeface="+mn-lt"/>
                </a:endParaRPr>
              </a:p>
            </p:txBody>
          </p:sp>
          <p:sp>
            <p:nvSpPr>
              <p:cNvPr id="18" name="Rectangle 11">
                <a:extLst>
                  <a:ext uri="{FF2B5EF4-FFF2-40B4-BE49-F238E27FC236}">
                    <a16:creationId xmlns:a16="http://schemas.microsoft.com/office/drawing/2014/main" id="{DC9DD129-F8CF-25A6-DD9E-E6A848E33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4" y="1352"/>
                <a:ext cx="245" cy="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schemeClr val="lt1"/>
                  </a:solidFill>
                  <a:sym typeface="+mn-lt"/>
                </a:endParaRPr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27287A9E-7169-6E26-2DB1-9A0D519999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68" y="1381"/>
                <a:ext cx="187" cy="606"/>
              </a:xfrm>
              <a:custGeom>
                <a:avLst/>
                <a:gdLst>
                  <a:gd name="T0" fmla="*/ 0 w 153"/>
                  <a:gd name="T1" fmla="*/ 76 h 498"/>
                  <a:gd name="T2" fmla="*/ 0 w 153"/>
                  <a:gd name="T3" fmla="*/ 441 h 498"/>
                  <a:gd name="T4" fmla="*/ 57 w 153"/>
                  <a:gd name="T5" fmla="*/ 498 h 498"/>
                  <a:gd name="T6" fmla="*/ 96 w 153"/>
                  <a:gd name="T7" fmla="*/ 498 h 498"/>
                  <a:gd name="T8" fmla="*/ 153 w 153"/>
                  <a:gd name="T9" fmla="*/ 441 h 498"/>
                  <a:gd name="T10" fmla="*/ 153 w 153"/>
                  <a:gd name="T11" fmla="*/ 76 h 498"/>
                  <a:gd name="T12" fmla="*/ 77 w 153"/>
                  <a:gd name="T13" fmla="*/ 0 h 498"/>
                  <a:gd name="T14" fmla="*/ 0 w 153"/>
                  <a:gd name="T15" fmla="*/ 76 h 498"/>
                  <a:gd name="T16" fmla="*/ 109 w 153"/>
                  <a:gd name="T17" fmla="*/ 441 h 498"/>
                  <a:gd name="T18" fmla="*/ 96 w 153"/>
                  <a:gd name="T19" fmla="*/ 454 h 498"/>
                  <a:gd name="T20" fmla="*/ 57 w 153"/>
                  <a:gd name="T21" fmla="*/ 454 h 498"/>
                  <a:gd name="T22" fmla="*/ 44 w 153"/>
                  <a:gd name="T23" fmla="*/ 441 h 498"/>
                  <a:gd name="T24" fmla="*/ 44 w 153"/>
                  <a:gd name="T25" fmla="*/ 94 h 498"/>
                  <a:gd name="T26" fmla="*/ 77 w 153"/>
                  <a:gd name="T27" fmla="*/ 62 h 498"/>
                  <a:gd name="T28" fmla="*/ 109 w 153"/>
                  <a:gd name="T29" fmla="*/ 94 h 498"/>
                  <a:gd name="T30" fmla="*/ 109 w 153"/>
                  <a:gd name="T31" fmla="*/ 441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3" h="498">
                    <a:moveTo>
                      <a:pt x="0" y="76"/>
                    </a:moveTo>
                    <a:cubicBezTo>
                      <a:pt x="0" y="441"/>
                      <a:pt x="0" y="441"/>
                      <a:pt x="0" y="441"/>
                    </a:cubicBezTo>
                    <a:cubicBezTo>
                      <a:pt x="0" y="472"/>
                      <a:pt x="26" y="498"/>
                      <a:pt x="57" y="498"/>
                    </a:cubicBezTo>
                    <a:cubicBezTo>
                      <a:pt x="96" y="498"/>
                      <a:pt x="96" y="498"/>
                      <a:pt x="96" y="498"/>
                    </a:cubicBezTo>
                    <a:cubicBezTo>
                      <a:pt x="128" y="498"/>
                      <a:pt x="153" y="472"/>
                      <a:pt x="153" y="441"/>
                    </a:cubicBezTo>
                    <a:cubicBezTo>
                      <a:pt x="153" y="76"/>
                      <a:pt x="153" y="76"/>
                      <a:pt x="153" y="76"/>
                    </a:cubicBezTo>
                    <a:cubicBezTo>
                      <a:pt x="77" y="0"/>
                      <a:pt x="77" y="0"/>
                      <a:pt x="77" y="0"/>
                    </a:cubicBezTo>
                    <a:lnTo>
                      <a:pt x="0" y="76"/>
                    </a:lnTo>
                    <a:close/>
                    <a:moveTo>
                      <a:pt x="109" y="441"/>
                    </a:moveTo>
                    <a:cubicBezTo>
                      <a:pt x="109" y="448"/>
                      <a:pt x="104" y="454"/>
                      <a:pt x="96" y="454"/>
                    </a:cubicBezTo>
                    <a:cubicBezTo>
                      <a:pt x="57" y="454"/>
                      <a:pt x="57" y="454"/>
                      <a:pt x="57" y="454"/>
                    </a:cubicBezTo>
                    <a:cubicBezTo>
                      <a:pt x="50" y="454"/>
                      <a:pt x="44" y="448"/>
                      <a:pt x="44" y="441"/>
                    </a:cubicBezTo>
                    <a:cubicBezTo>
                      <a:pt x="44" y="94"/>
                      <a:pt x="44" y="94"/>
                      <a:pt x="44" y="94"/>
                    </a:cubicBezTo>
                    <a:cubicBezTo>
                      <a:pt x="77" y="62"/>
                      <a:pt x="77" y="62"/>
                      <a:pt x="77" y="62"/>
                    </a:cubicBezTo>
                    <a:cubicBezTo>
                      <a:pt x="109" y="94"/>
                      <a:pt x="109" y="94"/>
                      <a:pt x="109" y="94"/>
                    </a:cubicBezTo>
                    <a:lnTo>
                      <a:pt x="109" y="44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schemeClr val="lt1"/>
                  </a:solidFill>
                  <a:sym typeface="+mn-lt"/>
                </a:endParaRPr>
              </a:p>
            </p:txBody>
          </p:sp>
        </p:grp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3CF77A0-DC88-6838-B13C-417690E8861B}"/>
              </a:ext>
            </a:extLst>
          </p:cNvPr>
          <p:cNvGrpSpPr/>
          <p:nvPr/>
        </p:nvGrpSpPr>
        <p:grpSpPr>
          <a:xfrm>
            <a:off x="7760976" y="3451926"/>
            <a:ext cx="3563515" cy="2729065"/>
            <a:chOff x="1123" y="6086"/>
            <a:chExt cx="4068" cy="1324"/>
          </a:xfrm>
        </p:grpSpPr>
        <p:sp>
          <p:nvSpPr>
            <p:cNvPr id="27" name="文本框 26" descr="e7d195523061f1c09e9d68d7cf438b91ef959ecb14fc25d26BBA7F7DBC18E55DFF4014AF651F0BF2569D4B6C1DA7F1A4683A481403BD872FC687266AD13265C1DE7C373772FD8728ABDD69ADD03BFF5BE2862BC891DBB79ECA1F98F5F4CBC403F5B4FEF026150959993BDC0AC2F5837E952C9923820D54741133280FB48147F2C5417B7ACD912FCBA2A1168C29F28FD5">
              <a:extLst>
                <a:ext uri="{FF2B5EF4-FFF2-40B4-BE49-F238E27FC236}">
                  <a16:creationId xmlns:a16="http://schemas.microsoft.com/office/drawing/2014/main" id="{D3A4B3CE-EC89-BD00-8B26-83366FC7F288}"/>
                </a:ext>
              </a:extLst>
            </p:cNvPr>
            <p:cNvSpPr txBox="1"/>
            <p:nvPr/>
          </p:nvSpPr>
          <p:spPr>
            <a:xfrm>
              <a:off x="1699" y="6086"/>
              <a:ext cx="2915" cy="408"/>
            </a:xfrm>
            <a:prstGeom prst="rect">
              <a:avLst/>
            </a:prstGeom>
            <a:noFill/>
          </p:spPr>
          <p:txBody>
            <a:bodyPr wrap="square" rtlCol="0">
              <a:normAutofit fontScale="40000" lnSpcReduction="20000"/>
            </a:bodyPr>
            <a:lstStyle/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r>
                <a:rPr lang="en-US" sz="4000" b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Kiểm thử tiện dụng (Usability Testing</a:t>
              </a:r>
              <a:r>
                <a:rPr lang="en-US" sz="1800" b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)</a:t>
              </a:r>
              <a:endParaRPr kumimoji="0" lang="vi-VN" altLang="vi-VN" sz="11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Noto Sans"/>
                <a:ea typeface="Noto Sans"/>
                <a:cs typeface="+mn-ea"/>
                <a:sym typeface="+mn-lt"/>
              </a:endParaRPr>
            </a:p>
          </p:txBody>
        </p:sp>
        <p:sp>
          <p:nvSpPr>
            <p:cNvPr id="28" name="矩形 27" descr="e7d195523061f1c09e9d68d7cf438b91ef959ecb14fc25d26BBA7F7DBC18E55DFF4014AF651F0BF2569D4B6C1DA7F1A4683A481403BD872FC687266AD13265C1DE7C373772FD8728ABDD69ADD03BFF5BE2862BC891DBB79ECA1F98F5F4CBC403F5B4FEF026150959993BDC0AC2F5837E952C9923820D54741133280FB48147F2C5417B7ACD912FCBA2A1168C29F28FD5">
              <a:extLst>
                <a:ext uri="{FF2B5EF4-FFF2-40B4-BE49-F238E27FC236}">
                  <a16:creationId xmlns:a16="http://schemas.microsoft.com/office/drawing/2014/main" id="{F27FD9E9-BC90-2AB0-EBE8-CFD932959446}"/>
                </a:ext>
              </a:extLst>
            </p:cNvPr>
            <p:cNvSpPr/>
            <p:nvPr/>
          </p:nvSpPr>
          <p:spPr>
            <a:xfrm>
              <a:off x="1123" y="6356"/>
              <a:ext cx="4068" cy="1054"/>
            </a:xfrm>
            <a:prstGeom prst="rect">
              <a:avLst/>
            </a:prstGeom>
          </p:spPr>
          <p:txBody>
            <a:bodyPr wrap="square">
              <a:normAutofit fontScale="55000" lnSpcReduction="20000"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lang="en-US" sz="2600">
                <a:effectLst/>
              </a:endParaRPr>
            </a:p>
            <a:p>
              <a:pPr marL="228600" indent="-228600">
                <a:lnSpc>
                  <a:spcPct val="107000"/>
                </a:lnSpc>
                <a:spcAft>
                  <a:spcPts val="800"/>
                </a:spcAft>
                <a:buSzPts val="1000"/>
                <a:buFont typeface="Wingdings" panose="05000000000000000000" pitchFamily="2" charset="2"/>
                <a:buChar char=""/>
                <a:tabLst>
                  <a:tab pos="1371600" algn="l"/>
                </a:tabLst>
              </a:pPr>
              <a:r>
                <a:rPr lang="en-US" sz="3200" kern="100">
                  <a:effectLst/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Sử dụng </a:t>
              </a:r>
              <a:r>
                <a:rPr lang="en-US" sz="3200" b="1" kern="100">
                  <a:effectLst/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Hotjar</a:t>
              </a:r>
              <a:r>
                <a:rPr lang="en-US" sz="3200" kern="100">
                  <a:effectLst/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 để theo dõi hành vi người dùng và phân tích heatmaps.</a:t>
              </a:r>
            </a:p>
            <a:p>
              <a:pPr marL="228600" indent="-228600">
                <a:lnSpc>
                  <a:spcPct val="107000"/>
                </a:lnSpc>
                <a:spcAft>
                  <a:spcPts val="800"/>
                </a:spcAft>
                <a:buSzPts val="1000"/>
                <a:buFont typeface="Wingdings" panose="05000000000000000000" pitchFamily="2" charset="2"/>
                <a:buChar char=""/>
                <a:tabLst>
                  <a:tab pos="1371600" algn="l"/>
                </a:tabLst>
              </a:pPr>
              <a:r>
                <a:rPr lang="en-US" sz="3200" b="1" kern="100">
                  <a:effectLst/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Kết quả</a:t>
              </a:r>
              <a:r>
                <a:rPr lang="en-US" sz="3200" kern="100">
                  <a:latin typeface="Time s New Roman"/>
                  <a:ea typeface="Calibri" panose="020F0502020204030204" pitchFamily="34" charset="0"/>
                  <a:cs typeface="Times New Roman" panose="02020603050405020304" pitchFamily="18" charset="0"/>
                </a:rPr>
                <a:t>: Phát hiện các khu vực ít tương tác ,dẫn đến việc điều chỉnh và tối ưu lại bố cục và trải nghiệm người dùng.</a:t>
              </a:r>
              <a:endParaRPr lang="en-US" sz="3200" kern="100">
                <a:effectLst/>
                <a:latin typeface="Time s New Roman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00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93714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FF2B7B8-6F9C-3431-7E04-5720060BE0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A147080-A6C4-7031-6226-0A2C91C4D651}"/>
              </a:ext>
            </a:extLst>
          </p:cNvPr>
          <p:cNvSpPr/>
          <p:nvPr/>
        </p:nvSpPr>
        <p:spPr>
          <a:xfrm>
            <a:off x="0" y="304799"/>
            <a:ext cx="12192000" cy="63055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B739D7A-179A-AC24-AECC-DFFB8DE14DDF}"/>
              </a:ext>
            </a:extLst>
          </p:cNvPr>
          <p:cNvGrpSpPr/>
          <p:nvPr/>
        </p:nvGrpSpPr>
        <p:grpSpPr>
          <a:xfrm>
            <a:off x="4162528" y="398224"/>
            <a:ext cx="3866944" cy="654574"/>
            <a:chOff x="4162528" y="512524"/>
            <a:chExt cx="3866944" cy="654574"/>
          </a:xfrm>
        </p:grpSpPr>
        <p:sp>
          <p:nvSpPr>
            <p:cNvPr id="5" name="矩形 8435759">
              <a:extLst>
                <a:ext uri="{FF2B5EF4-FFF2-40B4-BE49-F238E27FC236}">
                  <a16:creationId xmlns:a16="http://schemas.microsoft.com/office/drawing/2014/main" id="{7A515800-8487-028A-9F98-15253D41D3F4}"/>
                </a:ext>
              </a:extLst>
            </p:cNvPr>
            <p:cNvSpPr/>
            <p:nvPr/>
          </p:nvSpPr>
          <p:spPr>
            <a:xfrm>
              <a:off x="4162528" y="512524"/>
              <a:ext cx="3866944" cy="365760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algn="ctr">
                <a:spcBef>
                  <a:spcPct val="0"/>
                </a:spcBef>
              </a:pPr>
              <a:r>
                <a:rPr lang="vi-VN" altLang="vi-VN" sz="1800" b="1" spc="60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"/>
                  <a:ea typeface="Noto Sans"/>
                  <a:cs typeface="+mn-ea"/>
                  <a:sym typeface="+mn-lt"/>
                </a:rPr>
                <a:t>Kết luận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BC748CD-04F4-9926-BA63-81D85A71B47D}"/>
                </a:ext>
              </a:extLst>
            </p:cNvPr>
            <p:cNvSpPr/>
            <p:nvPr/>
          </p:nvSpPr>
          <p:spPr>
            <a:xfrm>
              <a:off x="5508172" y="1121379"/>
              <a:ext cx="1175657" cy="45719"/>
            </a:xfrm>
            <a:prstGeom prst="rect">
              <a:avLst/>
            </a:prstGeom>
            <a:gradFill>
              <a:gsLst>
                <a:gs pos="0">
                  <a:srgbClr val="D3EBDB"/>
                </a:gs>
                <a:gs pos="69000">
                  <a:srgbClr val="3C6FC5"/>
                </a:gs>
                <a:gs pos="100000">
                  <a:srgbClr val="104A99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F456B529-F90C-3D03-B008-342D43D533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4324" y="1007079"/>
            <a:ext cx="5850082" cy="5362575"/>
          </a:xfrm>
          <a:prstGeom prst="rect">
            <a:avLst/>
          </a:pr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A3306305-9CEE-73C9-5C42-3A18163C8EC8}"/>
              </a:ext>
            </a:extLst>
          </p:cNvPr>
          <p:cNvGrpSpPr/>
          <p:nvPr/>
        </p:nvGrpSpPr>
        <p:grpSpPr>
          <a:xfrm>
            <a:off x="5507917" y="2321190"/>
            <a:ext cx="6177059" cy="3759916"/>
            <a:chOff x="1902" y="3625"/>
            <a:chExt cx="6761" cy="2665"/>
          </a:xfrm>
        </p:grpSpPr>
        <p:sp>
          <p:nvSpPr>
            <p:cNvPr id="14" name="TextBox 7">
              <a:extLst>
                <a:ext uri="{FF2B5EF4-FFF2-40B4-BE49-F238E27FC236}">
                  <a16:creationId xmlns:a16="http://schemas.microsoft.com/office/drawing/2014/main" id="{563A73E4-1AD1-6AB9-9325-77D522542A59}"/>
                </a:ext>
              </a:extLst>
            </p:cNvPr>
            <p:cNvSpPr txBox="1"/>
            <p:nvPr/>
          </p:nvSpPr>
          <p:spPr>
            <a:xfrm>
              <a:off x="2125" y="3625"/>
              <a:ext cx="4168" cy="400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>
                <a:lnSpc>
                  <a:spcPct val="100000"/>
                </a:lnSpc>
              </a:pPr>
              <a:r>
                <a:rPr lang="vi-VN" altLang="vi-VN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"/>
                  <a:ea typeface="Noto Sans"/>
                  <a:cs typeface="+mn-ea"/>
                  <a:sym typeface="+mn-lt"/>
                </a:rPr>
                <a:t>Kết luận </a:t>
              </a:r>
            </a:p>
          </p:txBody>
        </p:sp>
        <p:sp>
          <p:nvSpPr>
            <p:cNvPr id="16" name="TextBox 24">
              <a:extLst>
                <a:ext uri="{FF2B5EF4-FFF2-40B4-BE49-F238E27FC236}">
                  <a16:creationId xmlns:a16="http://schemas.microsoft.com/office/drawing/2014/main" id="{D23433DB-E8A4-1704-9B6E-74EAAA52697A}"/>
                </a:ext>
              </a:extLst>
            </p:cNvPr>
            <p:cNvSpPr txBox="1"/>
            <p:nvPr/>
          </p:nvSpPr>
          <p:spPr>
            <a:xfrm>
              <a:off x="1902" y="4298"/>
              <a:ext cx="6761" cy="1992"/>
            </a:xfrm>
            <a:prstGeom prst="rect">
              <a:avLst/>
            </a:prstGeom>
            <a:noFill/>
          </p:spPr>
          <p:txBody>
            <a:bodyPr wrap="square" lIns="91423" tIns="45712" rIns="91423" bIns="45712" rtlCol="0">
              <a:norm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</a:pPr>
              <a:endParaRPr lang="en-US" sz="2000">
                <a:effectLst/>
              </a:endParaRPr>
            </a:p>
            <a:p>
              <a:pPr marL="742950" marR="0" lvl="1" indent="-28575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  <a:buSzPts val="1000"/>
                <a:buFont typeface="Courier New" panose="02070309020205020404" pitchFamily="49" charset="0"/>
                <a:buChar char="o"/>
                <a:tabLst>
                  <a:tab pos="914400" algn="l"/>
                </a:tabLst>
              </a:pPr>
              <a:r>
                <a:rPr lang="en-US" b="1" kern="10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Kiểm thử giao diện (GUI Testing)</a:t>
              </a:r>
              <a:r>
                <a:rPr lang="en-US" kern="10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đảm bảo tính nhất quán và trực quan của ứng dụng.</a:t>
              </a:r>
              <a:endPara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742950" marR="0" lvl="1" indent="-28575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  <a:buSzPts val="1000"/>
                <a:buFont typeface="Courier New" panose="02070309020205020404" pitchFamily="49" charset="0"/>
                <a:buChar char="o"/>
                <a:tabLst>
                  <a:tab pos="914400" algn="l"/>
                </a:tabLst>
              </a:pPr>
              <a:r>
                <a:rPr lang="en-US" b="1" kern="10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Kiểm thử tiện dụng (Usability Testing)</a:t>
              </a:r>
              <a:r>
                <a:rPr lang="en-US" kern="10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giúp cải thiện trải nghiệm người dùng và tối ưu hóa sự hài lòng.</a:t>
              </a:r>
              <a:endPara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742950" marR="0" lvl="1" indent="-28575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  <a:buSzPts val="1000"/>
                <a:buFont typeface="Courier New" panose="02070309020205020404" pitchFamily="49" charset="0"/>
                <a:buChar char="o"/>
                <a:tabLst>
                  <a:tab pos="914400" algn="l"/>
                </a:tabLst>
              </a:pPr>
              <a:r>
                <a:rPr lang="en-US" kern="10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Sử dụng các công cụ hỗ trợ giúp quá trình kiểm thử trở nên tự động, nhanh chóng và hiệu quả hơn.</a:t>
              </a:r>
              <a:endParaRPr lang="en-US" sz="12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46758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464"/>
            <a:ext cx="12192000" cy="6858000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05543BBC-BAEC-2871-506E-6B5FDAB1E7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41" t="12424" r="5784" b="14056"/>
          <a:stretch>
            <a:fillRect/>
          </a:stretch>
        </p:blipFill>
        <p:spPr>
          <a:xfrm flipH="1">
            <a:off x="4097469" y="1372853"/>
            <a:ext cx="4120882" cy="4136689"/>
          </a:xfrm>
          <a:custGeom>
            <a:avLst/>
            <a:gdLst>
              <a:gd name="connsiteX0" fmla="*/ 2972478 w 4203700"/>
              <a:gd name="connsiteY0" fmla="*/ 0 h 4219825"/>
              <a:gd name="connsiteX1" fmla="*/ 1231222 w 4203700"/>
              <a:gd name="connsiteY1" fmla="*/ 0 h 4219825"/>
              <a:gd name="connsiteX2" fmla="*/ 0 w 4203700"/>
              <a:gd name="connsiteY2" fmla="*/ 1231222 h 4219825"/>
              <a:gd name="connsiteX3" fmla="*/ 0 w 4203700"/>
              <a:gd name="connsiteY3" fmla="*/ 2988603 h 4219825"/>
              <a:gd name="connsiteX4" fmla="*/ 1231222 w 4203700"/>
              <a:gd name="connsiteY4" fmla="*/ 4219825 h 4219825"/>
              <a:gd name="connsiteX5" fmla="*/ 2972478 w 4203700"/>
              <a:gd name="connsiteY5" fmla="*/ 4219825 h 4219825"/>
              <a:gd name="connsiteX6" fmla="*/ 4203700 w 4203700"/>
              <a:gd name="connsiteY6" fmla="*/ 2988603 h 4219825"/>
              <a:gd name="connsiteX7" fmla="*/ 4203700 w 4203700"/>
              <a:gd name="connsiteY7" fmla="*/ 1231222 h 4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3700" h="4219825">
                <a:moveTo>
                  <a:pt x="2972478" y="0"/>
                </a:moveTo>
                <a:lnTo>
                  <a:pt x="1231222" y="0"/>
                </a:lnTo>
                <a:lnTo>
                  <a:pt x="0" y="1231222"/>
                </a:lnTo>
                <a:lnTo>
                  <a:pt x="0" y="2988603"/>
                </a:lnTo>
                <a:lnTo>
                  <a:pt x="1231222" y="4219825"/>
                </a:lnTo>
                <a:lnTo>
                  <a:pt x="2972478" y="4219825"/>
                </a:lnTo>
                <a:lnTo>
                  <a:pt x="4203700" y="2988603"/>
                </a:lnTo>
                <a:lnTo>
                  <a:pt x="4203700" y="1231222"/>
                </a:lnTo>
                <a:close/>
              </a:path>
            </a:pathLst>
          </a:custGeom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A3034527-8EBA-567A-E79B-2BCBD3DAE572}"/>
              </a:ext>
            </a:extLst>
          </p:cNvPr>
          <p:cNvGrpSpPr/>
          <p:nvPr/>
        </p:nvGrpSpPr>
        <p:grpSpPr>
          <a:xfrm>
            <a:off x="1343025" y="2094230"/>
            <a:ext cx="9636301" cy="2284793"/>
            <a:chOff x="2115" y="3298"/>
            <a:chExt cx="14625" cy="3598"/>
          </a:xfrm>
        </p:grpSpPr>
        <p:sp>
          <p:nvSpPr>
            <p:cNvPr id="12" name="图形">
              <a:extLst>
                <a:ext uri="{FF2B5EF4-FFF2-40B4-BE49-F238E27FC236}">
                  <a16:creationId xmlns:a16="http://schemas.microsoft.com/office/drawing/2014/main" id="{D97D0C5B-DDBC-F566-8BE0-210D0348B63E}"/>
                </a:ext>
              </a:extLst>
            </p:cNvPr>
            <p:cNvSpPr txBox="1"/>
            <p:nvPr/>
          </p:nvSpPr>
          <p:spPr>
            <a:xfrm>
              <a:off x="7307" y="5704"/>
              <a:ext cx="4462" cy="1018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lvl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defRPr sz="6000" b="1" spc="200">
                  <a:gradFill>
                    <a:gsLst>
                      <a:gs pos="56000">
                        <a:schemeClr val="bg1"/>
                      </a:gs>
                      <a:gs pos="100000">
                        <a:srgbClr val="104A99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vi-VN" altLang="vi-VN" sz="3600">
                  <a:latin typeface="Noto Sans"/>
                  <a:ea typeface="Noto Sans"/>
                </a:rPr>
                <a:t>NỘI DUNG</a:t>
              </a:r>
            </a:p>
          </p:txBody>
        </p:sp>
        <p:sp>
          <p:nvSpPr>
            <p:cNvPr id="13" name="图形">
              <a:extLst>
                <a:ext uri="{FF2B5EF4-FFF2-40B4-BE49-F238E27FC236}">
                  <a16:creationId xmlns:a16="http://schemas.microsoft.com/office/drawing/2014/main" id="{2CDDDBDD-3B3D-5421-B1EB-D416B7A562EB}"/>
                </a:ext>
              </a:extLst>
            </p:cNvPr>
            <p:cNvSpPr txBox="1"/>
            <p:nvPr/>
          </p:nvSpPr>
          <p:spPr>
            <a:xfrm>
              <a:off x="8166" y="4153"/>
              <a:ext cx="2748" cy="824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lvl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defRPr sz="6000" b="1" spc="200">
                  <a:gradFill>
                    <a:gsLst>
                      <a:gs pos="56000">
                        <a:schemeClr val="bg1"/>
                      </a:gs>
                      <a:gs pos="100000">
                        <a:srgbClr val="104A99"/>
                      </a:gs>
                    </a:gsLst>
                    <a:lin ang="5400000" scaled="0"/>
                  </a:gra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思源黑体 CN Bold" panose="020B0800000000000000" charset="-122"/>
                  <a:ea typeface="思源黑体 CN Bold" panose="020B0800000000000000" charset="-122"/>
                  <a:cs typeface="思源黑体 CN Medium" panose="020B0600000000000000" charset="-122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vi-VN" altLang="vi-VN" sz="2800">
                  <a:latin typeface="Noto Sans"/>
                  <a:ea typeface="Noto Sans"/>
                </a:rPr>
                <a:t>Mục lục</a:t>
              </a:r>
              <a:endParaRPr lang="en-US" altLang="zh-CN"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  <p:grpSp>
          <p:nvGrpSpPr>
            <p:cNvPr id="15" name="可视化图形">
              <a:extLst>
                <a:ext uri="{FF2B5EF4-FFF2-40B4-BE49-F238E27FC236}">
                  <a16:creationId xmlns:a16="http://schemas.microsoft.com/office/drawing/2014/main" id="{6C782AD2-E6C5-E9B5-D6FA-352E15DC6652}"/>
                </a:ext>
              </a:extLst>
            </p:cNvPr>
            <p:cNvGrpSpPr/>
            <p:nvPr/>
          </p:nvGrpSpPr>
          <p:grpSpPr>
            <a:xfrm flipV="1">
              <a:off x="12897" y="3298"/>
              <a:ext cx="3843" cy="3598"/>
              <a:chOff x="8207602" y="2397568"/>
              <a:chExt cx="2440364" cy="2284470"/>
            </a:xfrm>
          </p:grpSpPr>
          <p:sp>
            <p:nvSpPr>
              <p:cNvPr id="23" name="图形">
                <a:extLst>
                  <a:ext uri="{FF2B5EF4-FFF2-40B4-BE49-F238E27FC236}">
                    <a16:creationId xmlns:a16="http://schemas.microsoft.com/office/drawing/2014/main" id="{3D1488C7-8760-83DA-5176-E7BB7A387F0A}"/>
                  </a:ext>
                </a:extLst>
              </p:cNvPr>
              <p:cNvSpPr/>
              <p:nvPr/>
            </p:nvSpPr>
            <p:spPr>
              <a:xfrm flipH="1" flipV="1">
                <a:off x="8207604" y="2397568"/>
                <a:ext cx="2440362" cy="466672"/>
              </a:xfrm>
              <a:prstGeom prst="parallelogram">
                <a:avLst/>
              </a:prstGeom>
              <a:gradFill flip="none" rotWithShape="1">
                <a:gsLst>
                  <a:gs pos="885">
                    <a:srgbClr val="D3EBDB">
                      <a:alpha val="0"/>
                    </a:srgbClr>
                  </a:gs>
                  <a:gs pos="33000">
                    <a:srgbClr val="3098B6"/>
                  </a:gs>
                  <a:gs pos="100000">
                    <a:srgbClr val="104A99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normAutofit fontScale="62500" lnSpcReduction="20000"/>
              </a:bodyPr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vi-VN" altLang="vi-VN" sz="18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oto Sans"/>
                    <a:ea typeface="Noto Sans"/>
                    <a:cs typeface="+mn-lt"/>
                    <a:sym typeface="+mn-ea"/>
                  </a:rPr>
                  <a:t>Ví dụ thực tế và kết luận</a:t>
                </a:r>
              </a:p>
            </p:txBody>
          </p:sp>
          <p:sp>
            <p:nvSpPr>
              <p:cNvPr id="24" name="图形">
                <a:extLst>
                  <a:ext uri="{FF2B5EF4-FFF2-40B4-BE49-F238E27FC236}">
                    <a16:creationId xmlns:a16="http://schemas.microsoft.com/office/drawing/2014/main" id="{6C5D3539-9913-A60C-C71A-7CDB04450359}"/>
                  </a:ext>
                </a:extLst>
              </p:cNvPr>
              <p:cNvSpPr/>
              <p:nvPr/>
            </p:nvSpPr>
            <p:spPr>
              <a:xfrm flipH="1" flipV="1">
                <a:off x="8207602" y="4139175"/>
                <a:ext cx="2440363" cy="542863"/>
              </a:xfrm>
              <a:prstGeom prst="parallelogram">
                <a:avLst/>
              </a:prstGeom>
              <a:gradFill flip="none" rotWithShape="1">
                <a:gsLst>
                  <a:gs pos="885">
                    <a:srgbClr val="D3EBDB">
                      <a:alpha val="0"/>
                    </a:srgbClr>
                  </a:gs>
                  <a:gs pos="33000">
                    <a:srgbClr val="3098B6"/>
                  </a:gs>
                  <a:gs pos="100000">
                    <a:srgbClr val="104A99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rmAutofit fontScale="55000" lnSpcReduction="20000"/>
              </a:bodyPr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vi-VN" altLang="vi-VN" sz="18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oto Sans"/>
                    <a:ea typeface="Noto Sans"/>
                    <a:cs typeface="+mn-lt"/>
                    <a:sym typeface="+mn-ea"/>
                  </a:rPr>
                  <a:t>Lý thuyết về kiểm thử tiện dụng (Úability Testing)</a:t>
                </a:r>
              </a:p>
            </p:txBody>
          </p:sp>
        </p:grpSp>
        <p:grpSp>
          <p:nvGrpSpPr>
            <p:cNvPr id="16" name="可视化图形">
              <a:extLst>
                <a:ext uri="{FF2B5EF4-FFF2-40B4-BE49-F238E27FC236}">
                  <a16:creationId xmlns:a16="http://schemas.microsoft.com/office/drawing/2014/main" id="{AA4BBBC9-6BF3-E4CF-95E0-45C9131ACF8E}"/>
                </a:ext>
              </a:extLst>
            </p:cNvPr>
            <p:cNvGrpSpPr/>
            <p:nvPr/>
          </p:nvGrpSpPr>
          <p:grpSpPr>
            <a:xfrm flipH="1" flipV="1">
              <a:off x="2115" y="3372"/>
              <a:ext cx="3920" cy="3524"/>
              <a:chOff x="8158713" y="2397568"/>
              <a:chExt cx="2489253" cy="2237585"/>
            </a:xfrm>
          </p:grpSpPr>
          <p:sp>
            <p:nvSpPr>
              <p:cNvPr id="21" name="图形">
                <a:extLst>
                  <a:ext uri="{FF2B5EF4-FFF2-40B4-BE49-F238E27FC236}">
                    <a16:creationId xmlns:a16="http://schemas.microsoft.com/office/drawing/2014/main" id="{14701C4F-7FA6-8E4A-12D9-AACF1BF2DC49}"/>
                  </a:ext>
                </a:extLst>
              </p:cNvPr>
              <p:cNvSpPr/>
              <p:nvPr/>
            </p:nvSpPr>
            <p:spPr>
              <a:xfrm flipH="1" flipV="1">
                <a:off x="8207604" y="2397568"/>
                <a:ext cx="2440362" cy="466672"/>
              </a:xfrm>
              <a:prstGeom prst="parallelogram">
                <a:avLst/>
              </a:prstGeom>
              <a:gradFill flip="none" rotWithShape="1">
                <a:gsLst>
                  <a:gs pos="885">
                    <a:srgbClr val="D3EBDB">
                      <a:alpha val="0"/>
                    </a:srgbClr>
                  </a:gs>
                  <a:gs pos="33000">
                    <a:srgbClr val="3098B6"/>
                  </a:gs>
                  <a:gs pos="100000">
                    <a:srgbClr val="104A99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>
                <a:normAutofit fontScale="62500" lnSpcReduction="20000"/>
              </a:bodyPr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vi-VN" altLang="vi-VN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oto Sans"/>
                    <a:ea typeface="Noto Sans"/>
                    <a:cs typeface="+mn-lt"/>
                    <a:sym typeface="+mn-ea"/>
                  </a:rPr>
                  <a:t>Công cụ hỗ trợ kiểm thử </a:t>
                </a:r>
                <a:endParaRPr lang="vi-VN" altLang="vi-VN" sz="18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ans"/>
                  <a:ea typeface="Noto Sans"/>
                  <a:cs typeface="+mn-lt"/>
                  <a:sym typeface="+mn-ea"/>
                </a:endParaRPr>
              </a:p>
            </p:txBody>
          </p:sp>
          <p:sp>
            <p:nvSpPr>
              <p:cNvPr id="22" name="图形">
                <a:extLst>
                  <a:ext uri="{FF2B5EF4-FFF2-40B4-BE49-F238E27FC236}">
                    <a16:creationId xmlns:a16="http://schemas.microsoft.com/office/drawing/2014/main" id="{2782A4CC-5A42-6E19-7FB7-B7304333DE7A}"/>
                  </a:ext>
                </a:extLst>
              </p:cNvPr>
              <p:cNvSpPr/>
              <p:nvPr/>
            </p:nvSpPr>
            <p:spPr>
              <a:xfrm flipH="1" flipV="1">
                <a:off x="8158713" y="4172925"/>
                <a:ext cx="2440362" cy="462228"/>
              </a:xfrm>
              <a:prstGeom prst="parallelogram">
                <a:avLst/>
              </a:prstGeom>
              <a:gradFill flip="none" rotWithShape="1">
                <a:gsLst>
                  <a:gs pos="885">
                    <a:srgbClr val="D3EBDB">
                      <a:alpha val="0"/>
                    </a:srgbClr>
                  </a:gs>
                  <a:gs pos="33000">
                    <a:srgbClr val="3098B6"/>
                  </a:gs>
                  <a:gs pos="100000">
                    <a:srgbClr val="104A99"/>
                  </a:gs>
                </a:gsLst>
                <a:lin ang="108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normAutofit fontScale="62500" lnSpcReduction="20000"/>
              </a:bodyPr>
              <a:lstStyle>
                <a:defPPr>
                  <a:defRPr lang="zh-CN">
                    <a:solidFill>
                      <a:schemeClr val="lt1"/>
                    </a:solidFill>
                  </a:defRPr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dist"/>
                <a:r>
                  <a:rPr lang="vi-VN" altLang="vi-VN" sz="18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Noto Sans"/>
                    <a:ea typeface="Noto Sans"/>
                    <a:cs typeface="+mn-lt"/>
                    <a:sym typeface="+mn-ea"/>
                  </a:rPr>
                  <a:t>Lý Thuyết và kiểm thử giao diện (GUI Testing)</a:t>
                </a:r>
              </a:p>
            </p:txBody>
          </p:sp>
        </p:grpSp>
      </p:grpSp>
      <p:pic>
        <p:nvPicPr>
          <p:cNvPr id="42" name="图片 41">
            <a:extLst>
              <a:ext uri="{FF2B5EF4-FFF2-40B4-BE49-F238E27FC236}">
                <a16:creationId xmlns:a16="http://schemas.microsoft.com/office/drawing/2014/main" id="{09A90BB9-B00C-1F90-616B-EBF26BB851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0" t="72071" r="62570" b="9011"/>
          <a:stretch>
            <a:fillRect/>
          </a:stretch>
        </p:blipFill>
        <p:spPr>
          <a:xfrm flipH="1">
            <a:off x="542922" y="-75570"/>
            <a:ext cx="2466898" cy="671185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FA083E46-15E0-5DCA-C938-78925F5FEE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0" t="72071" r="62570" b="9011"/>
          <a:stretch>
            <a:fillRect/>
          </a:stretch>
        </p:blipFill>
        <p:spPr>
          <a:xfrm flipH="1">
            <a:off x="11210780" y="5161752"/>
            <a:ext cx="2466898" cy="671185"/>
          </a:xfrm>
          <a:prstGeom prst="rect">
            <a:avLst/>
          </a:prstGeom>
        </p:spPr>
      </p:pic>
      <p:sp>
        <p:nvSpPr>
          <p:cNvPr id="45" name="矩形 44">
            <a:extLst>
              <a:ext uri="{FF2B5EF4-FFF2-40B4-BE49-F238E27FC236}">
                <a16:creationId xmlns:a16="http://schemas.microsoft.com/office/drawing/2014/main" id="{D7BDD000-21E7-B26E-0D8D-6DA5CCA73C1A}"/>
              </a:ext>
            </a:extLst>
          </p:cNvPr>
          <p:cNvSpPr/>
          <p:nvPr/>
        </p:nvSpPr>
        <p:spPr>
          <a:xfrm>
            <a:off x="1343024" y="160638"/>
            <a:ext cx="5457825" cy="239411"/>
          </a:xfrm>
          <a:prstGeom prst="rect">
            <a:avLst/>
          </a:prstGeom>
          <a:gradFill>
            <a:gsLst>
              <a:gs pos="11000">
                <a:srgbClr val="3C6FC5">
                  <a:alpha val="0"/>
                </a:srgbClr>
              </a:gs>
              <a:gs pos="47000">
                <a:srgbClr val="3A8DCB"/>
              </a:gs>
              <a:gs pos="100000">
                <a:srgbClr val="497CC0">
                  <a:alpha val="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3A796092-DA14-F72A-7C4C-00C81B495763}"/>
              </a:ext>
            </a:extLst>
          </p:cNvPr>
          <p:cNvSpPr/>
          <p:nvPr/>
        </p:nvSpPr>
        <p:spPr>
          <a:xfrm>
            <a:off x="-952542" y="636547"/>
            <a:ext cx="5457825" cy="239411"/>
          </a:xfrm>
          <a:prstGeom prst="rect">
            <a:avLst/>
          </a:prstGeom>
          <a:gradFill>
            <a:gsLst>
              <a:gs pos="11000">
                <a:srgbClr val="3C6FC5">
                  <a:alpha val="0"/>
                </a:srgbClr>
              </a:gs>
              <a:gs pos="47000">
                <a:srgbClr val="3A8DCB"/>
              </a:gs>
              <a:gs pos="100000">
                <a:srgbClr val="497CC0">
                  <a:alpha val="0"/>
                </a:srgb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CAF6A0BD-C46D-57F8-3E93-1525664AF18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374" y="4723672"/>
            <a:ext cx="1941272" cy="1941272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AAEE4B07-DEAE-293A-383B-E3A23205EB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5853" y="114593"/>
            <a:ext cx="1522730" cy="1522730"/>
          </a:xfrm>
          <a:prstGeom prst="rect">
            <a:avLst/>
          </a:prstGeom>
        </p:spPr>
      </p:pic>
      <p:sp>
        <p:nvSpPr>
          <p:cNvPr id="56" name="矩形 55">
            <a:extLst>
              <a:ext uri="{FF2B5EF4-FFF2-40B4-BE49-F238E27FC236}">
                <a16:creationId xmlns:a16="http://schemas.microsoft.com/office/drawing/2014/main" id="{7FC84CFD-C641-78AB-6D32-1B77045FDEEA}"/>
              </a:ext>
            </a:extLst>
          </p:cNvPr>
          <p:cNvSpPr/>
          <p:nvPr/>
        </p:nvSpPr>
        <p:spPr>
          <a:xfrm>
            <a:off x="10979326" y="790208"/>
            <a:ext cx="435769" cy="78581"/>
          </a:xfrm>
          <a:prstGeom prst="rect">
            <a:avLst/>
          </a:prstGeom>
          <a:gradFill>
            <a:gsLst>
              <a:gs pos="0">
                <a:srgbClr val="BAD1FD"/>
              </a:gs>
              <a:gs pos="100000">
                <a:srgbClr val="104A9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66964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28690" y="670090"/>
            <a:ext cx="12053455" cy="5517820"/>
          </a:xfrm>
          <a:prstGeom prst="rect">
            <a:avLst/>
          </a:prstGeom>
        </p:spPr>
      </p:pic>
      <p:sp>
        <p:nvSpPr>
          <p:cNvPr id="11" name="图形">
            <a:extLst>
              <a:ext uri="{FF2B5EF4-FFF2-40B4-BE49-F238E27FC236}">
                <a16:creationId xmlns:a16="http://schemas.microsoft.com/office/drawing/2014/main" id="{5F2DAF29-137C-C56A-B0D4-616AE38931D0}"/>
              </a:ext>
            </a:extLst>
          </p:cNvPr>
          <p:cNvSpPr txBox="1"/>
          <p:nvPr/>
        </p:nvSpPr>
        <p:spPr>
          <a:xfrm>
            <a:off x="5177282" y="2262255"/>
            <a:ext cx="5514164" cy="1783083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6000" b="1" spc="200">
                <a:gradFill>
                  <a:gsLst>
                    <a:gs pos="56000">
                      <a:schemeClr val="bg1"/>
                    </a:gs>
                    <a:gs pos="100000">
                      <a:srgbClr val="104A99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defRPr>
            </a:lvl1pPr>
          </a:lstStyle>
          <a:p>
            <a:r>
              <a:rPr lang="vi-VN" altLang="vi-VN" sz="3600">
                <a:solidFill>
                  <a:schemeClr val="bg1"/>
                </a:solidFill>
                <a:latin typeface="Noto Sans"/>
                <a:ea typeface="Noto Sans"/>
                <a:cs typeface="+mn-lt"/>
                <a:sym typeface="+mn-ea"/>
              </a:rPr>
              <a:t>Lý thuyết và</a:t>
            </a:r>
          </a:p>
          <a:p>
            <a:r>
              <a:rPr lang="vi-VN" altLang="vi-VN" sz="3600">
                <a:solidFill>
                  <a:schemeClr val="bg1"/>
                </a:solidFill>
                <a:latin typeface="Noto Sans"/>
                <a:ea typeface="Noto Sans"/>
                <a:cs typeface="+mn-lt"/>
                <a:sym typeface="+mn-ea"/>
              </a:rPr>
              <a:t> kiểm thử giao diện</a:t>
            </a:r>
          </a:p>
          <a:p>
            <a:r>
              <a:rPr lang="vi-VN" altLang="vi-VN" sz="3600">
                <a:solidFill>
                  <a:schemeClr val="bg1"/>
                </a:solidFill>
                <a:latin typeface="Noto Sans"/>
                <a:ea typeface="Noto Sans"/>
                <a:cs typeface="+mn-lt"/>
                <a:sym typeface="+mn-ea"/>
              </a:rPr>
              <a:t> (GUI Testing)</a:t>
            </a:r>
          </a:p>
          <a:p>
            <a:endParaRPr lang="vi-VN" altLang="vi-VN" sz="3600">
              <a:latin typeface="Noto Sans"/>
              <a:ea typeface="Noto Sans"/>
              <a:sym typeface="+mn-ea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BBB0BE75-7041-CDEF-2CC5-2DBD7BF55D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29"/>
          <a:stretch>
            <a:fillRect/>
          </a:stretch>
        </p:blipFill>
        <p:spPr>
          <a:xfrm>
            <a:off x="747347" y="913203"/>
            <a:ext cx="4650929" cy="448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8164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FF2B7B8-6F9C-3431-7E04-5720060BE0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A147080-A6C4-7031-6226-0A2C91C4D651}"/>
              </a:ext>
            </a:extLst>
          </p:cNvPr>
          <p:cNvSpPr/>
          <p:nvPr/>
        </p:nvSpPr>
        <p:spPr>
          <a:xfrm>
            <a:off x="0" y="273338"/>
            <a:ext cx="12192000" cy="63055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Noto Sans" panose="020B0502040504020204" pitchFamily="34" charset="0"/>
              <a:cs typeface="Noto Sans" panose="020B0502040504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B739D7A-179A-AC24-AECC-DFFB8DE14DDF}"/>
              </a:ext>
            </a:extLst>
          </p:cNvPr>
          <p:cNvGrpSpPr/>
          <p:nvPr/>
        </p:nvGrpSpPr>
        <p:grpSpPr>
          <a:xfrm>
            <a:off x="1454785" y="524138"/>
            <a:ext cx="4023110" cy="1199479"/>
            <a:chOff x="4162528" y="512524"/>
            <a:chExt cx="3866944" cy="654574"/>
          </a:xfrm>
        </p:grpSpPr>
        <p:sp>
          <p:nvSpPr>
            <p:cNvPr id="5" name="矩形 8435759">
              <a:extLst>
                <a:ext uri="{FF2B5EF4-FFF2-40B4-BE49-F238E27FC236}">
                  <a16:creationId xmlns:a16="http://schemas.microsoft.com/office/drawing/2014/main" id="{7A515800-8487-028A-9F98-15253D41D3F4}"/>
                </a:ext>
              </a:extLst>
            </p:cNvPr>
            <p:cNvSpPr/>
            <p:nvPr/>
          </p:nvSpPr>
          <p:spPr>
            <a:xfrm>
              <a:off x="4162528" y="512524"/>
              <a:ext cx="3866944" cy="365760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ctr">
                <a:spcBef>
                  <a:spcPct val="0"/>
                </a:spcBef>
              </a:pPr>
              <a:r>
                <a:rPr lang="vi-VN" altLang="vi-VN" b="1" spc="60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  <a:sym typeface="+mn-lt"/>
                </a:rPr>
                <a:t>Lý thuyết về kiểm thử giao diện (GUI Testing)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BC748CD-04F4-9926-BA63-81D85A71B47D}"/>
                </a:ext>
              </a:extLst>
            </p:cNvPr>
            <p:cNvSpPr/>
            <p:nvPr/>
          </p:nvSpPr>
          <p:spPr>
            <a:xfrm>
              <a:off x="5508172" y="1121379"/>
              <a:ext cx="1175657" cy="45719"/>
            </a:xfrm>
            <a:prstGeom prst="rect">
              <a:avLst/>
            </a:prstGeom>
            <a:gradFill>
              <a:gsLst>
                <a:gs pos="0">
                  <a:srgbClr val="D3EBDB"/>
                </a:gs>
                <a:gs pos="69000">
                  <a:srgbClr val="3C6FC5"/>
                </a:gs>
                <a:gs pos="100000">
                  <a:srgbClr val="104A99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779F99C-6D95-77C7-AEB6-320A1FB6819D}"/>
              </a:ext>
            </a:extLst>
          </p:cNvPr>
          <p:cNvGrpSpPr/>
          <p:nvPr/>
        </p:nvGrpSpPr>
        <p:grpSpPr>
          <a:xfrm>
            <a:off x="6083065" y="1550463"/>
            <a:ext cx="4564264" cy="850311"/>
            <a:chOff x="6927068" y="1826058"/>
            <a:chExt cx="4564264" cy="850311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875786ED-FA2A-F88D-0904-EBB7E8662B91}"/>
                </a:ext>
              </a:extLst>
            </p:cNvPr>
            <p:cNvSpPr txBox="1"/>
            <p:nvPr/>
          </p:nvSpPr>
          <p:spPr>
            <a:xfrm>
              <a:off x="7482536" y="1826058"/>
              <a:ext cx="1039308" cy="261671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vi-VN" altLang="vi-V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"/>
                  <a:ea typeface="Noto Sans"/>
                </a:rPr>
                <a:t>Khái niệm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8AE6C6C0-C3A3-ED6B-29CA-BE98485A3770}"/>
                </a:ext>
              </a:extLst>
            </p:cNvPr>
            <p:cNvSpPr txBox="1"/>
            <p:nvPr/>
          </p:nvSpPr>
          <p:spPr>
            <a:xfrm>
              <a:off x="6927068" y="2183901"/>
              <a:ext cx="4564264" cy="492468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742950" marR="0" lvl="1" indent="-28575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  <a:buSzPts val="1000"/>
                <a:buFont typeface="Arial" panose="020B0604020202020204" pitchFamily="34" charset="0"/>
                <a:buChar char="•"/>
                <a:tabLst>
                  <a:tab pos="914400" algn="l"/>
                </a:tabLst>
              </a:pPr>
              <a:r>
                <a:rPr lang="en-US" sz="1400" kern="10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Quá trình kiểm tra giao diện người dùng (UI) để đảm bảo sự tương tác và hiển thị đúng đắn.</a:t>
              </a:r>
              <a:endParaRPr lang="en-US" sz="14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1" name="Shape 1232">
            <a:extLst>
              <a:ext uri="{FF2B5EF4-FFF2-40B4-BE49-F238E27FC236}">
                <a16:creationId xmlns:a16="http://schemas.microsoft.com/office/drawing/2014/main" id="{DFEC58DE-F427-9BC2-8657-599F5E75C404}"/>
              </a:ext>
            </a:extLst>
          </p:cNvPr>
          <p:cNvSpPr/>
          <p:nvPr/>
        </p:nvSpPr>
        <p:spPr>
          <a:xfrm>
            <a:off x="5862152" y="1586118"/>
            <a:ext cx="492469" cy="492469"/>
          </a:xfrm>
          <a:prstGeom prst="ellipse">
            <a:avLst/>
          </a:prstGeom>
          <a:gradFill>
            <a:gsLst>
              <a:gs pos="0">
                <a:srgbClr val="D3EBDB"/>
              </a:gs>
              <a:gs pos="69000">
                <a:srgbClr val="3C6FC5"/>
              </a:gs>
              <a:gs pos="100000">
                <a:srgbClr val="104A9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ym typeface="Montserrat" panose="02000505000000020004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083A1F51-1125-291D-403A-2D333850F05E}"/>
              </a:ext>
            </a:extLst>
          </p:cNvPr>
          <p:cNvGrpSpPr/>
          <p:nvPr/>
        </p:nvGrpSpPr>
        <p:grpSpPr>
          <a:xfrm>
            <a:off x="5701675" y="2855364"/>
            <a:ext cx="5351821" cy="1355629"/>
            <a:chOff x="5715546" y="1640473"/>
            <a:chExt cx="5938849" cy="88154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81BC6640-0D97-F438-09FE-99BF2EC716DE}"/>
                </a:ext>
              </a:extLst>
            </p:cNvPr>
            <p:cNvSpPr txBox="1"/>
            <p:nvPr/>
          </p:nvSpPr>
          <p:spPr>
            <a:xfrm>
              <a:off x="6825913" y="1640473"/>
              <a:ext cx="1039307" cy="23725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/>
            <a:p>
              <a:r>
                <a:rPr lang="vi-VN" altLang="vi-VN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"/>
                  <a:ea typeface="Noto Sans"/>
                </a:rPr>
                <a:t>Mục tiêu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8210C92F-7868-3C32-373E-A9DDE0EFE5A9}"/>
                </a:ext>
              </a:extLst>
            </p:cNvPr>
            <p:cNvSpPr txBox="1"/>
            <p:nvPr/>
          </p:nvSpPr>
          <p:spPr>
            <a:xfrm>
              <a:off x="5715546" y="1655507"/>
              <a:ext cx="5938849" cy="7312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1200150" marR="0" lvl="2" indent="-28575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  <a:buSzPts val="1000"/>
                <a:buFont typeface="Arial" panose="020B0604020202020204" pitchFamily="34" charset="0"/>
                <a:buChar char="•"/>
                <a:tabLst>
                  <a:tab pos="1371600" algn="l"/>
                </a:tabLst>
              </a:pPr>
              <a:r>
                <a:rPr lang="vi-VN" sz="1400" kern="10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 </a:t>
              </a:r>
              <a:r>
                <a:rPr lang="en-US" sz="1400" kern="10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Đảm bảo giao diện tuân thủ đúng bố cục và thiết kế.</a:t>
              </a:r>
              <a:endParaRPr lang="en-US" sz="14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1200150" marR="0" lvl="2" indent="-28575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  <a:buSzPts val="1000"/>
                <a:buFont typeface="Arial" panose="020B0604020202020204" pitchFamily="34" charset="0"/>
                <a:buChar char="•"/>
                <a:tabLst>
                  <a:tab pos="1371600" algn="l"/>
                </a:tabLst>
              </a:pPr>
              <a:r>
                <a:rPr lang="en-US" sz="1400" kern="10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Kiểm tra tính tương tác của các yếu tố UI (nút bấm, biểu mẫu, điều hướng).</a:t>
              </a:r>
              <a:endParaRPr lang="en-US" sz="14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1200150" marR="0" lvl="2" indent="-28575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  <a:buSzPts val="1000"/>
                <a:buFont typeface="Arial" panose="020B0604020202020204" pitchFamily="34" charset="0"/>
                <a:buChar char="•"/>
                <a:tabLst>
                  <a:tab pos="1371600" algn="l"/>
                </a:tabLst>
              </a:pPr>
              <a:r>
                <a:rPr lang="en-US" sz="1400" kern="10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Đảm bảo sự nhất quán giữa các thiết bị và trình duyệt.</a:t>
              </a:r>
              <a:endParaRPr lang="en-US" sz="14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spcBef>
                  <a:spcPts val="0"/>
                </a:spcBef>
                <a:spcAft>
                  <a:spcPts val="0"/>
                </a:spcAft>
              </a:pPr>
              <a:endParaRPr lang="en-US" sz="1400">
                <a:effectLst/>
              </a:endParaRPr>
            </a:p>
          </p:txBody>
        </p:sp>
      </p:grpSp>
      <p:sp>
        <p:nvSpPr>
          <p:cNvPr id="16" name="Shape 1232">
            <a:extLst>
              <a:ext uri="{FF2B5EF4-FFF2-40B4-BE49-F238E27FC236}">
                <a16:creationId xmlns:a16="http://schemas.microsoft.com/office/drawing/2014/main" id="{A99BA207-A934-702E-641C-55B484422B16}"/>
              </a:ext>
            </a:extLst>
          </p:cNvPr>
          <p:cNvSpPr/>
          <p:nvPr/>
        </p:nvSpPr>
        <p:spPr>
          <a:xfrm>
            <a:off x="5881626" y="2832353"/>
            <a:ext cx="492469" cy="492469"/>
          </a:xfrm>
          <a:prstGeom prst="ellipse">
            <a:avLst/>
          </a:prstGeom>
          <a:gradFill>
            <a:gsLst>
              <a:gs pos="0">
                <a:srgbClr val="D3EBDB"/>
              </a:gs>
              <a:gs pos="69000">
                <a:srgbClr val="3C6FC5"/>
              </a:gs>
              <a:gs pos="100000">
                <a:srgbClr val="104A9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ym typeface="Montserrat" panose="02000505000000020004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CA1ABD2-6528-5D9F-7ADE-C035C6BD0B7E}"/>
              </a:ext>
            </a:extLst>
          </p:cNvPr>
          <p:cNvSpPr txBox="1"/>
          <p:nvPr/>
        </p:nvSpPr>
        <p:spPr>
          <a:xfrm>
            <a:off x="6638533" y="4534655"/>
            <a:ext cx="1039308" cy="26167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vi-VN" altLang="vi-VN" sz="1400" b="1">
                <a:solidFill>
                  <a:schemeClr val="tx1">
                    <a:lumMod val="85000"/>
                    <a:lumOff val="15000"/>
                  </a:schemeClr>
                </a:solidFill>
                <a:latin typeface="Noto Sans"/>
                <a:ea typeface="Noto Sans"/>
              </a:rPr>
              <a:t>Kỹ thuật 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474C0AB6-4205-1206-DB77-4A72A39C7877}"/>
              </a:ext>
            </a:extLst>
          </p:cNvPr>
          <p:cNvSpPr txBox="1"/>
          <p:nvPr/>
        </p:nvSpPr>
        <p:spPr>
          <a:xfrm>
            <a:off x="5701675" y="4796326"/>
            <a:ext cx="6255863" cy="1124437"/>
          </a:xfrm>
          <a:prstGeom prst="rect">
            <a:avLst/>
          </a:prstGeom>
          <a:noFill/>
        </p:spPr>
        <p:txBody>
          <a:bodyPr wrap="square" rtlCol="0">
            <a:normAutofit fontScale="5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sz="250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500" b="1">
                <a:latin typeface="Times New Roman" panose="02020603050405020304" pitchFamily="18" charset="0"/>
                <a:cs typeface="Times New Roman" panose="02020603050405020304" pitchFamily="18" charset="0"/>
              </a:rPr>
              <a:t>Kiểm thử thủ công</a:t>
            </a:r>
            <a:r>
              <a:rPr lang="en-US" sz="2500">
                <a:latin typeface="Times New Roman" panose="02020603050405020304" pitchFamily="18" charset="0"/>
                <a:cs typeface="Times New Roman" panose="02020603050405020304" pitchFamily="18" charset="0"/>
              </a:rPr>
              <a:t>: Đòi hỏi người kiểm thử tự tay kiểm tra từng yếu tố giao diện.</a:t>
            </a:r>
            <a:endParaRPr lang="vi-VN" sz="25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sz="25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500" b="1">
                <a:latin typeface="Times New Roman" panose="02020603050405020304" pitchFamily="18" charset="0"/>
                <a:cs typeface="Times New Roman" panose="02020603050405020304" pitchFamily="18" charset="0"/>
              </a:rPr>
              <a:t>Kiểm thử tự động</a:t>
            </a:r>
            <a:r>
              <a:rPr lang="en-US" sz="2500">
                <a:latin typeface="Times New Roman" panose="02020603050405020304" pitchFamily="18" charset="0"/>
                <a:cs typeface="Times New Roman" panose="02020603050405020304" pitchFamily="18" charset="0"/>
              </a:rPr>
              <a:t>: Sử dụng các công cụ như Selenium để thực hiện kiểm thử tự động.</a:t>
            </a:r>
          </a:p>
          <a:p>
            <a:pPr>
              <a:lnSpc>
                <a:spcPct val="120000"/>
              </a:lnSpc>
            </a:pPr>
            <a:endParaRPr lang="vi-VN" altLang="vi-VN" sz="1200">
              <a:solidFill>
                <a:schemeClr val="tx1">
                  <a:lumMod val="85000"/>
                  <a:lumOff val="15000"/>
                </a:schemeClr>
              </a:solidFill>
              <a:latin typeface="Noto Sans"/>
              <a:ea typeface="Noto Sans"/>
            </a:endParaRPr>
          </a:p>
        </p:txBody>
      </p:sp>
      <p:sp>
        <p:nvSpPr>
          <p:cNvPr id="21" name="Shape 1232">
            <a:extLst>
              <a:ext uri="{FF2B5EF4-FFF2-40B4-BE49-F238E27FC236}">
                <a16:creationId xmlns:a16="http://schemas.microsoft.com/office/drawing/2014/main" id="{128564F1-CBF7-1AD6-E89C-D55CB14FEC40}"/>
              </a:ext>
            </a:extLst>
          </p:cNvPr>
          <p:cNvSpPr/>
          <p:nvPr/>
        </p:nvSpPr>
        <p:spPr>
          <a:xfrm>
            <a:off x="5881626" y="4577076"/>
            <a:ext cx="492469" cy="492469"/>
          </a:xfrm>
          <a:prstGeom prst="ellipse">
            <a:avLst/>
          </a:prstGeom>
          <a:gradFill>
            <a:gsLst>
              <a:gs pos="0">
                <a:srgbClr val="D3EBDB"/>
              </a:gs>
              <a:gs pos="69000">
                <a:srgbClr val="3C6FC5"/>
              </a:gs>
              <a:gs pos="100000">
                <a:srgbClr val="104A9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ym typeface="Montserrat" panose="02000505000000020004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17CF0E6-5D21-51A9-03C8-B81FBED27777}"/>
              </a:ext>
            </a:extLst>
          </p:cNvPr>
          <p:cNvSpPr/>
          <p:nvPr/>
        </p:nvSpPr>
        <p:spPr>
          <a:xfrm>
            <a:off x="0" y="4985378"/>
            <a:ext cx="5676901" cy="1593511"/>
          </a:xfrm>
          <a:prstGeom prst="rect">
            <a:avLst/>
          </a:prstGeom>
          <a:gradFill>
            <a:gsLst>
              <a:gs pos="0">
                <a:srgbClr val="D3EBDB"/>
              </a:gs>
              <a:gs pos="69000">
                <a:srgbClr val="3C6FC5"/>
              </a:gs>
              <a:gs pos="100000">
                <a:srgbClr val="104A9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47CB70B-F91E-96A2-522F-3482408DBF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94" y="3011613"/>
            <a:ext cx="3886203" cy="343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9718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  <p:bldP spid="22" grpId="0"/>
      <p:bldP spid="23" grpId="0"/>
      <p:bldP spid="21" grpId="0" animBg="1"/>
      <p:bldP spid="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545" y="654380"/>
            <a:ext cx="12053455" cy="573974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56F8845-53FA-E1B5-9901-D5EDEABEFD34}"/>
              </a:ext>
            </a:extLst>
          </p:cNvPr>
          <p:cNvSpPr/>
          <p:nvPr/>
        </p:nvSpPr>
        <p:spPr>
          <a:xfrm>
            <a:off x="10979326" y="790208"/>
            <a:ext cx="435769" cy="78581"/>
          </a:xfrm>
          <a:prstGeom prst="rect">
            <a:avLst/>
          </a:prstGeom>
          <a:gradFill>
            <a:gsLst>
              <a:gs pos="0">
                <a:srgbClr val="BAD1FD"/>
              </a:gs>
              <a:gs pos="100000">
                <a:srgbClr val="104A9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1" name="图形">
            <a:extLst>
              <a:ext uri="{FF2B5EF4-FFF2-40B4-BE49-F238E27FC236}">
                <a16:creationId xmlns:a16="http://schemas.microsoft.com/office/drawing/2014/main" id="{5F2DAF29-137C-C56A-B0D4-616AE38931D0}"/>
              </a:ext>
            </a:extLst>
          </p:cNvPr>
          <p:cNvSpPr txBox="1"/>
          <p:nvPr/>
        </p:nvSpPr>
        <p:spPr>
          <a:xfrm>
            <a:off x="5625691" y="2439567"/>
            <a:ext cx="5292436" cy="1432560"/>
          </a:xfrm>
          <a:prstGeom prst="rect">
            <a:avLst/>
          </a:prstGeom>
        </p:spPr>
        <p:txBody>
          <a:bodyPr wrap="none">
            <a:normAutofit fontScale="70000" lnSpcReduction="20000"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6000" b="1" spc="200">
                <a:gradFill>
                  <a:gsLst>
                    <a:gs pos="56000">
                      <a:schemeClr val="bg1"/>
                    </a:gs>
                    <a:gs pos="100000">
                      <a:srgbClr val="104A99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defRPr>
            </a:lvl1pPr>
          </a:lstStyle>
          <a:p>
            <a:r>
              <a:rPr lang="vi-VN" altLang="vi-VN" sz="5000">
                <a:latin typeface="Noto Sans"/>
                <a:ea typeface="Noto Sans"/>
                <a:sym typeface="+mn-ea"/>
              </a:rPr>
              <a:t>Lý thuyết về</a:t>
            </a:r>
          </a:p>
          <a:p>
            <a:r>
              <a:rPr lang="vi-VN" altLang="vi-VN" sz="5000">
                <a:latin typeface="Noto Sans"/>
                <a:ea typeface="Noto Sans"/>
                <a:sym typeface="+mn-ea"/>
              </a:rPr>
              <a:t> kiểm thử Tiện dụng</a:t>
            </a:r>
          </a:p>
          <a:p>
            <a:r>
              <a:rPr lang="vi-VN" altLang="vi-VN" sz="5000">
                <a:latin typeface="Noto Sans"/>
                <a:ea typeface="Noto Sans"/>
                <a:sym typeface="+mn-ea"/>
              </a:rPr>
              <a:t> (Usability Testing)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BBB0BE75-7041-CDEF-2CC5-2DBD7BF55D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29"/>
          <a:stretch>
            <a:fillRect/>
          </a:stretch>
        </p:blipFill>
        <p:spPr>
          <a:xfrm>
            <a:off x="776905" y="190500"/>
            <a:ext cx="5292436" cy="599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472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FF2B7B8-6F9C-3431-7E04-5720060BE0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A147080-A6C4-7031-6226-0A2C91C4D651}"/>
              </a:ext>
            </a:extLst>
          </p:cNvPr>
          <p:cNvSpPr/>
          <p:nvPr/>
        </p:nvSpPr>
        <p:spPr>
          <a:xfrm>
            <a:off x="0" y="224936"/>
            <a:ext cx="12192000" cy="64081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zh-CN" b="1"/>
              <a:t>vxvxfbcbcdrgdxvbfxg</a:t>
            </a:r>
            <a:endParaRPr lang="zh-CN" altLang="en-US" b="1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B739D7A-179A-AC24-AECC-DFFB8DE14DDF}"/>
              </a:ext>
            </a:extLst>
          </p:cNvPr>
          <p:cNvGrpSpPr/>
          <p:nvPr/>
        </p:nvGrpSpPr>
        <p:grpSpPr>
          <a:xfrm>
            <a:off x="4162528" y="398223"/>
            <a:ext cx="3601080" cy="463820"/>
            <a:chOff x="4162528" y="512523"/>
            <a:chExt cx="3866944" cy="492192"/>
          </a:xfrm>
        </p:grpSpPr>
        <p:sp>
          <p:nvSpPr>
            <p:cNvPr id="5" name="矩形 8435759">
              <a:extLst>
                <a:ext uri="{FF2B5EF4-FFF2-40B4-BE49-F238E27FC236}">
                  <a16:creationId xmlns:a16="http://schemas.microsoft.com/office/drawing/2014/main" id="{7A515800-8487-028A-9F98-15253D41D3F4}"/>
                </a:ext>
              </a:extLst>
            </p:cNvPr>
            <p:cNvSpPr/>
            <p:nvPr/>
          </p:nvSpPr>
          <p:spPr>
            <a:xfrm>
              <a:off x="4162528" y="512523"/>
              <a:ext cx="3866944" cy="461665"/>
            </a:xfrm>
            <a:prstGeom prst="rect">
              <a:avLst/>
            </a:prstGeom>
            <a:noFill/>
          </p:spPr>
          <p:txBody>
            <a:bodyPr wrap="square">
              <a:normAutofit fontScale="70000" lnSpcReduction="20000"/>
            </a:bodyPr>
            <a:lstStyle/>
            <a:p>
              <a:pPr algn="ctr">
                <a:spcBef>
                  <a:spcPct val="0"/>
                </a:spcBef>
              </a:pPr>
              <a:r>
                <a:rPr lang="vi-VN" altLang="vi-VN" sz="1800" b="1" spc="600">
                  <a:solidFill>
                    <a:schemeClr val="tx1">
                      <a:lumMod val="85000"/>
                      <a:lumOff val="15000"/>
                    </a:schemeClr>
                  </a:solidFill>
                  <a:latin typeface="Noto Sans"/>
                  <a:ea typeface="Noto Sans"/>
                  <a:cs typeface="+mn-ea"/>
                  <a:sym typeface="+mn-lt"/>
                </a:rPr>
                <a:t>Lý thuyết về kiểm thử tiện dụng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BC748CD-04F4-9926-BA63-81D85A71B47D}"/>
                </a:ext>
              </a:extLst>
            </p:cNvPr>
            <p:cNvSpPr/>
            <p:nvPr/>
          </p:nvSpPr>
          <p:spPr>
            <a:xfrm>
              <a:off x="5340453" y="958996"/>
              <a:ext cx="1175657" cy="45719"/>
            </a:xfrm>
            <a:prstGeom prst="rect">
              <a:avLst/>
            </a:prstGeom>
            <a:gradFill>
              <a:gsLst>
                <a:gs pos="0">
                  <a:srgbClr val="D3EBDB"/>
                </a:gs>
                <a:gs pos="69000">
                  <a:srgbClr val="3C6FC5"/>
                </a:gs>
                <a:gs pos="100000">
                  <a:srgbClr val="104A99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4826E4A-1CE3-0D09-E4B7-606794F094F9}"/>
              </a:ext>
            </a:extLst>
          </p:cNvPr>
          <p:cNvSpPr txBox="1"/>
          <p:nvPr/>
        </p:nvSpPr>
        <p:spPr>
          <a:xfrm>
            <a:off x="-135364" y="1619924"/>
            <a:ext cx="2695538" cy="244212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Đánh giá cách người dùng thực hiện các tác vụ trên hệ thống, qua đó tối ưu trải nghiệm người dùng (UX).</a:t>
            </a:r>
          </a:p>
          <a:p>
            <a:pPr>
              <a:lnSpc>
                <a:spcPct val="100000"/>
              </a:lnSpc>
            </a:pPr>
            <a:endParaRPr lang="vi-VN" altLang="vi-VN" sz="1200">
              <a:solidFill>
                <a:schemeClr val="tx1">
                  <a:lumMod val="85000"/>
                  <a:lumOff val="15000"/>
                </a:schemeClr>
              </a:solidFill>
              <a:latin typeface="Noto Sans"/>
              <a:ea typeface="Noto Sans"/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5715B6D-5376-86F1-B0A1-CA9FB206FDF5}"/>
              </a:ext>
            </a:extLst>
          </p:cNvPr>
          <p:cNvSpPr txBox="1"/>
          <p:nvPr/>
        </p:nvSpPr>
        <p:spPr>
          <a:xfrm>
            <a:off x="2919249" y="1639075"/>
            <a:ext cx="2980593" cy="2958505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>
                <a:latin typeface="Time s New Roman"/>
              </a:rPr>
              <a:t>Xác định mức độ dễ sử dụng của ứng dụng.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>
                <a:latin typeface="Time s New Roman"/>
              </a:rPr>
              <a:t>Cải thiện giao diện và tăng mức độ hài lòng của người dùng.</a:t>
            </a:r>
          </a:p>
          <a:p>
            <a:pPr algn="ctr">
              <a:lnSpc>
                <a:spcPct val="100000"/>
              </a:lnSpc>
            </a:pPr>
            <a:endParaRPr lang="vi-VN" altLang="vi-VN" sz="1200">
              <a:solidFill>
                <a:schemeClr val="tx1">
                  <a:lumMod val="85000"/>
                  <a:lumOff val="15000"/>
                </a:schemeClr>
              </a:solidFill>
              <a:latin typeface="Noto Sans"/>
              <a:ea typeface="Noto Sans"/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9F7680F-1EE1-64E5-0E81-DEA7A96930BC}"/>
              </a:ext>
            </a:extLst>
          </p:cNvPr>
          <p:cNvSpPr txBox="1"/>
          <p:nvPr/>
        </p:nvSpPr>
        <p:spPr>
          <a:xfrm>
            <a:off x="9100038" y="1676384"/>
            <a:ext cx="3091962" cy="4010862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>
                <a:latin typeface="Time s New Roman"/>
              </a:rPr>
              <a:t>Kiểm thử với người dùng thật</a:t>
            </a:r>
            <a:r>
              <a:rPr lang="en-US" sz="1700">
                <a:latin typeface="Time s New Roman"/>
              </a:rPr>
              <a:t>: Người dùng thực hiện các nhiệm vụ và cung cấp phản hồi.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>
                <a:latin typeface="Time s New Roman"/>
              </a:rPr>
              <a:t>Công cụ hỗ trợ</a:t>
            </a:r>
            <a:r>
              <a:rPr lang="en-US" sz="1700">
                <a:latin typeface="Time s New Roman"/>
              </a:rPr>
              <a:t>: Sử dụng heatmaps hoặc các công cụ khảo sát phản hồi.</a:t>
            </a:r>
          </a:p>
          <a:p>
            <a:pPr algn="ctr">
              <a:lnSpc>
                <a:spcPct val="100000"/>
              </a:lnSpc>
            </a:pPr>
            <a:endParaRPr lang="vi-VN" altLang="vi-VN" sz="1200">
              <a:solidFill>
                <a:schemeClr val="tx1">
                  <a:lumMod val="85000"/>
                  <a:lumOff val="15000"/>
                </a:schemeClr>
              </a:solidFill>
              <a:latin typeface="Noto Sans"/>
              <a:ea typeface="Noto Sans"/>
              <a:cs typeface="+mn-ea"/>
              <a:sym typeface="+mn-lt"/>
            </a:endParaRPr>
          </a:p>
        </p:txBody>
      </p:sp>
      <p:sp>
        <p:nvSpPr>
          <p:cNvPr id="18" name="五边形 2">
            <a:extLst>
              <a:ext uri="{FF2B5EF4-FFF2-40B4-BE49-F238E27FC236}">
                <a16:creationId xmlns:a16="http://schemas.microsoft.com/office/drawing/2014/main" id="{16527039-1859-E31C-68C4-DC19F990F0C9}"/>
              </a:ext>
            </a:extLst>
          </p:cNvPr>
          <p:cNvSpPr/>
          <p:nvPr/>
        </p:nvSpPr>
        <p:spPr>
          <a:xfrm>
            <a:off x="469753" y="1008214"/>
            <a:ext cx="2090420" cy="457200"/>
          </a:xfrm>
          <a:prstGeom prst="homePlate">
            <a:avLst/>
          </a:prstGeom>
          <a:gradFill>
            <a:gsLst>
              <a:gs pos="0">
                <a:srgbClr val="D3EBDB"/>
              </a:gs>
              <a:gs pos="69000">
                <a:srgbClr val="3C6FC5"/>
              </a:gs>
              <a:gs pos="100000">
                <a:srgbClr val="104A9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Khái niệm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vi-VN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五边形 2">
            <a:extLst>
              <a:ext uri="{FF2B5EF4-FFF2-40B4-BE49-F238E27FC236}">
                <a16:creationId xmlns:a16="http://schemas.microsoft.com/office/drawing/2014/main" id="{3F78129F-36D3-079E-2195-F798B894A4A1}"/>
              </a:ext>
            </a:extLst>
          </p:cNvPr>
          <p:cNvSpPr/>
          <p:nvPr/>
        </p:nvSpPr>
        <p:spPr>
          <a:xfrm>
            <a:off x="3381387" y="1006563"/>
            <a:ext cx="2090420" cy="457200"/>
          </a:xfrm>
          <a:prstGeom prst="homePlate">
            <a:avLst/>
          </a:prstGeom>
          <a:gradFill>
            <a:gsLst>
              <a:gs pos="0">
                <a:srgbClr val="D3EBDB"/>
              </a:gs>
              <a:gs pos="69000">
                <a:srgbClr val="3C6FC5"/>
              </a:gs>
              <a:gs pos="100000">
                <a:srgbClr val="104A9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>
                <a:latin typeface="Time s New Roman"/>
              </a:rPr>
              <a:t>Mục tiêu</a:t>
            </a:r>
            <a:r>
              <a:rPr lang="en-US" sz="1600">
                <a:latin typeface="Time s New Roman"/>
              </a:rPr>
              <a:t>:</a:t>
            </a:r>
          </a:p>
        </p:txBody>
      </p:sp>
      <p:sp>
        <p:nvSpPr>
          <p:cNvPr id="20" name="五边形 2">
            <a:extLst>
              <a:ext uri="{FF2B5EF4-FFF2-40B4-BE49-F238E27FC236}">
                <a16:creationId xmlns:a16="http://schemas.microsoft.com/office/drawing/2014/main" id="{1D5AB1E7-CB22-DA9E-AF55-FC9F1319B7AC}"/>
              </a:ext>
            </a:extLst>
          </p:cNvPr>
          <p:cNvSpPr/>
          <p:nvPr/>
        </p:nvSpPr>
        <p:spPr>
          <a:xfrm>
            <a:off x="6506833" y="1023804"/>
            <a:ext cx="2090420" cy="457200"/>
          </a:xfrm>
          <a:prstGeom prst="homePlate">
            <a:avLst/>
          </a:prstGeom>
          <a:gradFill>
            <a:gsLst>
              <a:gs pos="0">
                <a:srgbClr val="D3EBDB"/>
              </a:gs>
              <a:gs pos="69000">
                <a:srgbClr val="3C6FC5"/>
              </a:gs>
              <a:gs pos="100000">
                <a:srgbClr val="104A9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/>
              <a:t>Yếu tố chính</a:t>
            </a:r>
            <a:r>
              <a:rPr lang="en-US" sz="1600"/>
              <a:t>:</a:t>
            </a:r>
            <a:endParaRPr lang="en-US" sz="1100"/>
          </a:p>
        </p:txBody>
      </p:sp>
      <p:sp>
        <p:nvSpPr>
          <p:cNvPr id="21" name="五边形 2">
            <a:extLst>
              <a:ext uri="{FF2B5EF4-FFF2-40B4-BE49-F238E27FC236}">
                <a16:creationId xmlns:a16="http://schemas.microsoft.com/office/drawing/2014/main" id="{2C52A2BC-EB74-6EF3-3B62-7EB1236D5F14}"/>
              </a:ext>
            </a:extLst>
          </p:cNvPr>
          <p:cNvSpPr/>
          <p:nvPr/>
        </p:nvSpPr>
        <p:spPr>
          <a:xfrm>
            <a:off x="9631827" y="1033428"/>
            <a:ext cx="2090420" cy="457200"/>
          </a:xfrm>
          <a:prstGeom prst="homePlate">
            <a:avLst/>
          </a:prstGeom>
          <a:gradFill>
            <a:gsLst>
              <a:gs pos="0">
                <a:srgbClr val="D3EBDB"/>
              </a:gs>
              <a:gs pos="69000">
                <a:srgbClr val="3C6FC5"/>
              </a:gs>
              <a:gs pos="100000">
                <a:srgbClr val="104A99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700" b="1">
                <a:latin typeface="Time s New Roman"/>
              </a:rPr>
              <a:t>Phương pháp</a:t>
            </a:r>
            <a:r>
              <a:rPr lang="en-US" sz="1700">
                <a:latin typeface="Time s New Roman"/>
              </a:rPr>
              <a:t>:</a:t>
            </a:r>
          </a:p>
        </p:txBody>
      </p:sp>
      <p:sp>
        <p:nvSpPr>
          <p:cNvPr id="23" name="图形">
            <a:extLst>
              <a:ext uri="{FF2B5EF4-FFF2-40B4-BE49-F238E27FC236}">
                <a16:creationId xmlns:a16="http://schemas.microsoft.com/office/drawing/2014/main" id="{A51B4265-9288-3B55-824B-22BCE4A41B87}"/>
              </a:ext>
            </a:extLst>
          </p:cNvPr>
          <p:cNvSpPr txBox="1"/>
          <p:nvPr/>
        </p:nvSpPr>
        <p:spPr>
          <a:xfrm>
            <a:off x="5625691" y="2439567"/>
            <a:ext cx="5292436" cy="3468864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6000" b="1" spc="200">
                <a:gradFill>
                  <a:gsLst>
                    <a:gs pos="56000">
                      <a:schemeClr val="bg1"/>
                    </a:gs>
                    <a:gs pos="100000">
                      <a:srgbClr val="104A99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defRPr>
            </a:lvl1pPr>
          </a:lstStyle>
          <a:p>
            <a:endParaRPr lang="vi-VN" altLang="vi-VN" sz="5000" b="0">
              <a:effectLst/>
              <a:latin typeface="Noto Sans"/>
              <a:ea typeface="Noto Sans"/>
              <a:sym typeface="+mn-ea"/>
            </a:endParaRPr>
          </a:p>
        </p:txBody>
      </p:sp>
      <p:sp>
        <p:nvSpPr>
          <p:cNvPr id="24" name="图形">
            <a:extLst>
              <a:ext uri="{FF2B5EF4-FFF2-40B4-BE49-F238E27FC236}">
                <a16:creationId xmlns:a16="http://schemas.microsoft.com/office/drawing/2014/main" id="{3F0A2DEF-FE31-C543-3436-82C077C3A055}"/>
              </a:ext>
            </a:extLst>
          </p:cNvPr>
          <p:cNvSpPr txBox="1"/>
          <p:nvPr/>
        </p:nvSpPr>
        <p:spPr>
          <a:xfrm>
            <a:off x="0" y="615462"/>
            <a:ext cx="2980592" cy="5201885"/>
          </a:xfrm>
          <a:prstGeom prst="rect">
            <a:avLst/>
          </a:prstGeom>
        </p:spPr>
        <p:txBody>
          <a:bodyPr wrap="none">
            <a:normAutofit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6000" b="1" spc="200">
                <a:gradFill>
                  <a:gsLst>
                    <a:gs pos="56000">
                      <a:schemeClr val="bg1"/>
                    </a:gs>
                    <a:gs pos="100000">
                      <a:srgbClr val="104A99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defRPr>
            </a:lvl1pPr>
          </a:lstStyle>
          <a:p>
            <a:endParaRPr lang="vi-VN" altLang="vi-VN" sz="5000">
              <a:latin typeface="Noto Sans"/>
              <a:ea typeface="Noto Sans"/>
              <a:sym typeface="+mn-ea"/>
            </a:endParaRPr>
          </a:p>
        </p:txBody>
      </p:sp>
      <p:sp>
        <p:nvSpPr>
          <p:cNvPr id="29" name="文本框 13">
            <a:extLst>
              <a:ext uri="{FF2B5EF4-FFF2-40B4-BE49-F238E27FC236}">
                <a16:creationId xmlns:a16="http://schemas.microsoft.com/office/drawing/2014/main" id="{4BC79AC1-1086-4343-9ED6-00C044B8B68D}"/>
              </a:ext>
            </a:extLst>
          </p:cNvPr>
          <p:cNvSpPr txBox="1"/>
          <p:nvPr/>
        </p:nvSpPr>
        <p:spPr>
          <a:xfrm>
            <a:off x="5313079" y="1325603"/>
            <a:ext cx="3733089" cy="418792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endParaRPr lang="en-US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Time s New Roman"/>
              </a:rPr>
              <a:t>Hiệu suất (Efficiency)</a:t>
            </a:r>
            <a:r>
              <a:rPr lang="en-US" sz="1600">
                <a:latin typeface="Time s New Roman"/>
              </a:rPr>
              <a:t>: Khả năng người dùng hoàn thành các nhiệm vụ trong thời gian ngắn và chính xác.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Time s New Roman"/>
              </a:rPr>
              <a:t>Khả năng dễ học (Learnability)</a:t>
            </a:r>
            <a:r>
              <a:rPr lang="en-US" sz="1600">
                <a:latin typeface="Time s New Roman"/>
              </a:rPr>
              <a:t>: Mức độ dễ dàng học và làm quen với ứng dụng.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Time s New Roman"/>
              </a:rPr>
              <a:t>Sự hài lòng (Satisfaction)</a:t>
            </a:r>
            <a:r>
              <a:rPr lang="en-US" sz="1600">
                <a:latin typeface="Time s New Roman"/>
              </a:rPr>
              <a:t>: Đánh giá mức độ hài lòng tổng thể của người dùng khi tương tác với ứng dụng.</a:t>
            </a:r>
          </a:p>
          <a:p>
            <a:pPr algn="ctr">
              <a:lnSpc>
                <a:spcPct val="100000"/>
              </a:lnSpc>
            </a:pPr>
            <a:endParaRPr lang="vi-VN" altLang="vi-VN" sz="1200">
              <a:solidFill>
                <a:schemeClr val="tx1">
                  <a:lumMod val="85000"/>
                  <a:lumOff val="15000"/>
                </a:schemeClr>
              </a:solidFill>
              <a:latin typeface="Noto Sans"/>
              <a:ea typeface="Noto Sans"/>
              <a:cs typeface="+mn-ea"/>
              <a:sym typeface="+mn-lt"/>
            </a:endParaRPr>
          </a:p>
        </p:txBody>
      </p:sp>
      <p:sp>
        <p:nvSpPr>
          <p:cNvPr id="30" name="椭圆 14">
            <a:extLst>
              <a:ext uri="{FF2B5EF4-FFF2-40B4-BE49-F238E27FC236}">
                <a16:creationId xmlns:a16="http://schemas.microsoft.com/office/drawing/2014/main" id="{EE24AED0-A0F2-0B97-719E-BB6B43093AA8}"/>
              </a:ext>
            </a:extLst>
          </p:cNvPr>
          <p:cNvSpPr/>
          <p:nvPr/>
        </p:nvSpPr>
        <p:spPr>
          <a:xfrm>
            <a:off x="912736" y="3691282"/>
            <a:ext cx="4629150" cy="2314575"/>
          </a:xfrm>
          <a:prstGeom prst="ellipse">
            <a:avLst/>
          </a:prstGeom>
          <a:gradFill>
            <a:gsLst>
              <a:gs pos="0">
                <a:srgbClr val="D3EBDB">
                  <a:alpha val="31000"/>
                </a:srgbClr>
              </a:gs>
              <a:gs pos="69000">
                <a:srgbClr val="3C6FC5">
                  <a:alpha val="21000"/>
                </a:srgbClr>
              </a:gs>
              <a:gs pos="100000">
                <a:srgbClr val="104A99">
                  <a:alpha val="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图片 7">
            <a:extLst>
              <a:ext uri="{FF2B5EF4-FFF2-40B4-BE49-F238E27FC236}">
                <a16:creationId xmlns:a16="http://schemas.microsoft.com/office/drawing/2014/main" id="{9A718E98-46A1-8E2A-9D56-86A79AED58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115" y="3493540"/>
            <a:ext cx="2267750" cy="226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031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8" grpId="0" animBg="1"/>
      <p:bldP spid="19" grpId="0" animBg="1"/>
      <p:bldP spid="20" grpId="0" animBg="1"/>
      <p:bldP spid="21" grpId="0" animBg="1"/>
      <p:bldP spid="23" grpId="0"/>
      <p:bldP spid="24" grpId="0"/>
      <p:bldP spid="29" grpId="0"/>
      <p:bldP spid="3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545" y="850443"/>
            <a:ext cx="12053455" cy="5739740"/>
          </a:xfrm>
          <a:prstGeom prst="rect">
            <a:avLst/>
          </a:prstGeom>
        </p:spPr>
      </p:pic>
      <p:sp>
        <p:nvSpPr>
          <p:cNvPr id="11" name="图形">
            <a:extLst>
              <a:ext uri="{FF2B5EF4-FFF2-40B4-BE49-F238E27FC236}">
                <a16:creationId xmlns:a16="http://schemas.microsoft.com/office/drawing/2014/main" id="{5F2DAF29-137C-C56A-B0D4-616AE38931D0}"/>
              </a:ext>
            </a:extLst>
          </p:cNvPr>
          <p:cNvSpPr txBox="1"/>
          <p:nvPr/>
        </p:nvSpPr>
        <p:spPr>
          <a:xfrm>
            <a:off x="5625691" y="2766349"/>
            <a:ext cx="4950581" cy="1105778"/>
          </a:xfrm>
          <a:prstGeom prst="rect">
            <a:avLst/>
          </a:prstGeom>
        </p:spPr>
        <p:txBody>
          <a:bodyPr wrap="none">
            <a:normAutofit fontScale="47500" lnSpcReduction="20000"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6000" b="1" spc="200">
                <a:gradFill>
                  <a:gsLst>
                    <a:gs pos="56000">
                      <a:schemeClr val="bg1"/>
                    </a:gs>
                    <a:gs pos="100000">
                      <a:srgbClr val="104A99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defRPr>
            </a:lvl1pPr>
          </a:lstStyle>
          <a:p>
            <a:r>
              <a:rPr lang="vi-VN" altLang="vi-VN" sz="5000">
                <a:latin typeface="Noto Sans"/>
                <a:ea typeface="Noto Sans"/>
                <a:sym typeface="+mn-ea"/>
              </a:rPr>
              <a:t>Công cụ hỗ trợ </a:t>
            </a:r>
          </a:p>
          <a:p>
            <a:r>
              <a:rPr lang="vi-VN" altLang="vi-VN" sz="5000">
                <a:latin typeface="Noto Sans"/>
                <a:ea typeface="Noto Sans"/>
                <a:sym typeface="+mn-ea"/>
              </a:rPr>
              <a:t> kiểm thử giao diện</a:t>
            </a:r>
          </a:p>
          <a:p>
            <a:r>
              <a:rPr lang="vi-VN" altLang="vi-VN" sz="5000">
                <a:latin typeface="Noto Sans"/>
                <a:ea typeface="Noto Sans"/>
                <a:sym typeface="+mn-ea"/>
              </a:rPr>
              <a:t>(GUI Testing)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BBB0BE75-7041-CDEF-2CC5-2DBD7BF55D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29"/>
          <a:stretch>
            <a:fillRect/>
          </a:stretch>
        </p:blipFill>
        <p:spPr>
          <a:xfrm>
            <a:off x="1359163" y="1088020"/>
            <a:ext cx="4601820" cy="5208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1732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FF2B7B8-6F9C-3431-7E04-5720060BE0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A147080-A6C4-7031-6226-0A2C91C4D651}"/>
              </a:ext>
            </a:extLst>
          </p:cNvPr>
          <p:cNvSpPr/>
          <p:nvPr/>
        </p:nvSpPr>
        <p:spPr>
          <a:xfrm>
            <a:off x="39098" y="276224"/>
            <a:ext cx="12192000" cy="63055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B739D7A-179A-AC24-AECC-DFFB8DE14DDF}"/>
              </a:ext>
            </a:extLst>
          </p:cNvPr>
          <p:cNvGrpSpPr/>
          <p:nvPr/>
        </p:nvGrpSpPr>
        <p:grpSpPr>
          <a:xfrm>
            <a:off x="4162528" y="398223"/>
            <a:ext cx="3866944" cy="654575"/>
            <a:chOff x="4162528" y="512523"/>
            <a:chExt cx="3866944" cy="654575"/>
          </a:xfrm>
        </p:grpSpPr>
        <p:sp>
          <p:nvSpPr>
            <p:cNvPr id="5" name="矩形 8435759">
              <a:extLst>
                <a:ext uri="{FF2B5EF4-FFF2-40B4-BE49-F238E27FC236}">
                  <a16:creationId xmlns:a16="http://schemas.microsoft.com/office/drawing/2014/main" id="{7A515800-8487-028A-9F98-15253D41D3F4}"/>
                </a:ext>
              </a:extLst>
            </p:cNvPr>
            <p:cNvSpPr/>
            <p:nvPr/>
          </p:nvSpPr>
          <p:spPr>
            <a:xfrm>
              <a:off x="4162528" y="512523"/>
              <a:ext cx="3866944" cy="511545"/>
            </a:xfrm>
            <a:prstGeom prst="rect">
              <a:avLst/>
            </a:prstGeom>
            <a:noFill/>
          </p:spPr>
          <p:txBody>
            <a:bodyPr wrap="square">
              <a:normAutofit fontScale="92500" lnSpcReduction="20000"/>
            </a:bodyPr>
            <a:lstStyle/>
            <a:p>
              <a:pPr algn="ctr">
                <a:spcBef>
                  <a:spcPct val="0"/>
                </a:spcBef>
              </a:pPr>
              <a:r>
                <a:rPr lang="en-US" sz="1800" b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Noto Sans" panose="020B0502040504020204" pitchFamily="34" charset="0"/>
                  <a:ea typeface="Noto Sans" panose="020B0502040504020204" pitchFamily="34" charset="0"/>
                  <a:cs typeface="Noto Sans" panose="020B0502040504020204" pitchFamily="34" charset="0"/>
                </a:rPr>
                <a:t>Công cụ hỗ trợ kiểm thử giao diện (GUI Testing)</a:t>
              </a:r>
              <a:endParaRPr lang="vi-VN" altLang="vi-VN" sz="1800" b="1" spc="6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sym typeface="+mn-lt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BC748CD-04F4-9926-BA63-81D85A71B47D}"/>
                </a:ext>
              </a:extLst>
            </p:cNvPr>
            <p:cNvSpPr/>
            <p:nvPr/>
          </p:nvSpPr>
          <p:spPr>
            <a:xfrm>
              <a:off x="5508172" y="1121379"/>
              <a:ext cx="1175657" cy="45719"/>
            </a:xfrm>
            <a:prstGeom prst="rect">
              <a:avLst/>
            </a:prstGeom>
            <a:gradFill>
              <a:gsLst>
                <a:gs pos="0">
                  <a:srgbClr val="D3EBDB"/>
                </a:gs>
                <a:gs pos="69000">
                  <a:srgbClr val="3C6FC5"/>
                </a:gs>
                <a:gs pos="100000">
                  <a:srgbClr val="104A99"/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9" name=".">
            <a:extLst>
              <a:ext uri="{FF2B5EF4-FFF2-40B4-BE49-F238E27FC236}">
                <a16:creationId xmlns:a16="http://schemas.microsoft.com/office/drawing/2014/main" id="{C9EDD93A-9F98-C1C5-42A8-14DEF23652B1}"/>
              </a:ext>
            </a:extLst>
          </p:cNvPr>
          <p:cNvCxnSpPr/>
          <p:nvPr/>
        </p:nvCxnSpPr>
        <p:spPr>
          <a:xfrm flipH="1">
            <a:off x="5330340" y="1639556"/>
            <a:ext cx="0" cy="4274748"/>
          </a:xfrm>
          <a:prstGeom prst="line">
            <a:avLst/>
          </a:prstGeom>
          <a:ln>
            <a:solidFill>
              <a:srgbClr val="000382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.">
            <a:extLst>
              <a:ext uri="{FF2B5EF4-FFF2-40B4-BE49-F238E27FC236}">
                <a16:creationId xmlns:a16="http://schemas.microsoft.com/office/drawing/2014/main" id="{5794CA82-E20D-EB80-0759-909CBCC7AC39}"/>
              </a:ext>
            </a:extLst>
          </p:cNvPr>
          <p:cNvSpPr>
            <a:spLocks noChangeAspect="1"/>
          </p:cNvSpPr>
          <p:nvPr/>
        </p:nvSpPr>
        <p:spPr>
          <a:xfrm>
            <a:off x="5955360" y="3597246"/>
            <a:ext cx="360000" cy="3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gradFill>
            <a:gsLst>
              <a:gs pos="36000">
                <a:srgbClr val="0059AA"/>
              </a:gs>
              <a:gs pos="100000">
                <a:srgbClr val="7CD0F1"/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gradFill>
                <a:gsLst>
                  <a:gs pos="36000">
                    <a:srgbClr val="0059AA"/>
                  </a:gs>
                  <a:gs pos="100000">
                    <a:srgbClr val="7CD0F1"/>
                  </a:gs>
                </a:gsLst>
                <a:lin ang="2700000" scaled="0"/>
              </a:gradFill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C8C137A-F68B-1EF9-40B3-5047B222BDA9}"/>
              </a:ext>
            </a:extLst>
          </p:cNvPr>
          <p:cNvSpPr txBox="1"/>
          <p:nvPr/>
        </p:nvSpPr>
        <p:spPr>
          <a:xfrm>
            <a:off x="6241625" y="3398965"/>
            <a:ext cx="2740329" cy="4050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rmAutofit/>
          </a:bodyPr>
          <a:lstStyle>
            <a:defPPr>
              <a:defRPr lang="zh-CN"/>
            </a:defPPr>
            <a:lvl1pPr>
              <a:defRPr sz="1500" b="1" spc="-15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禹卫书法行书简体" panose="02010600030101010101" charset="-122"/>
                <a:ea typeface="禹卫书法行书简体" panose="02010600030101010101" charset="-122"/>
              </a:defRPr>
            </a:lvl1pPr>
          </a:lstStyle>
          <a:p>
            <a:pPr lvl="1"/>
            <a:r>
              <a:rPr lang="en-US" sz="17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BrowserStack</a:t>
            </a:r>
            <a:r>
              <a:rPr lang="en-US">
                <a:solidFill>
                  <a:schemeClr val="tx1"/>
                </a:solidFill>
              </a:rPr>
              <a:t>:</a:t>
            </a: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E297A3D-90E3-CE69-152D-11A93473AEEC}"/>
              </a:ext>
            </a:extLst>
          </p:cNvPr>
          <p:cNvSpPr txBox="1"/>
          <p:nvPr/>
        </p:nvSpPr>
        <p:spPr>
          <a:xfrm>
            <a:off x="6532444" y="3884253"/>
            <a:ext cx="5433885" cy="10891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defPPr>
              <a:defRPr lang="zh-CN"/>
            </a:defPPr>
            <a:lvl1pPr>
              <a:defRPr sz="1500" b="1" spc="-15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禹卫书法行书简体" panose="02010600030101010101" charset="-122"/>
                <a:ea typeface="禹卫书法行书简体" panose="02010600030101010101" charset="-122"/>
              </a:defRPr>
            </a:lvl1pPr>
          </a:lstStyle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  <a:latin typeface="Time s New Roman"/>
              </a:rPr>
              <a:t>Cho phép kiểm thử giao diện trên nhiều thiết bị và nền tảng mà không cần phần cứng thực tế.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tx1"/>
                </a:solidFill>
                <a:latin typeface="Time s New Roman"/>
              </a:rPr>
              <a:t>Hỗ trợ kiểm thử trên các trình duyệt thực tế, không phải mô phỏng.</a:t>
            </a:r>
          </a:p>
        </p:txBody>
      </p:sp>
      <p:sp>
        <p:nvSpPr>
          <p:cNvPr id="13" name=".">
            <a:extLst>
              <a:ext uri="{FF2B5EF4-FFF2-40B4-BE49-F238E27FC236}">
                <a16:creationId xmlns:a16="http://schemas.microsoft.com/office/drawing/2014/main" id="{A16A71F4-10FA-6FDF-E745-E7D8F4CE5E76}"/>
              </a:ext>
            </a:extLst>
          </p:cNvPr>
          <p:cNvSpPr>
            <a:spLocks noChangeAspect="1"/>
          </p:cNvSpPr>
          <p:nvPr/>
        </p:nvSpPr>
        <p:spPr>
          <a:xfrm>
            <a:off x="5955360" y="5069806"/>
            <a:ext cx="360000" cy="36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073" y="17379"/>
                </a:moveTo>
                <a:lnTo>
                  <a:pt x="15643" y="14949"/>
                </a:lnTo>
                <a:cubicBezTo>
                  <a:pt x="16600" y="13832"/>
                  <a:pt x="17182" y="12386"/>
                  <a:pt x="17182" y="10800"/>
                </a:cubicBezTo>
                <a:cubicBezTo>
                  <a:pt x="17182" y="9214"/>
                  <a:pt x="16600" y="7767"/>
                  <a:pt x="15643" y="6651"/>
                </a:cubicBezTo>
                <a:lnTo>
                  <a:pt x="18073" y="4221"/>
                </a:lnTo>
                <a:cubicBezTo>
                  <a:pt x="19649" y="5963"/>
                  <a:pt x="20618" y="8266"/>
                  <a:pt x="20618" y="10800"/>
                </a:cubicBezTo>
                <a:cubicBezTo>
                  <a:pt x="20618" y="13335"/>
                  <a:pt x="19649" y="15637"/>
                  <a:pt x="18073" y="17379"/>
                </a:cubicBezTo>
                <a:moveTo>
                  <a:pt x="10800" y="20619"/>
                </a:moveTo>
                <a:cubicBezTo>
                  <a:pt x="8265" y="20619"/>
                  <a:pt x="5963" y="19650"/>
                  <a:pt x="4221" y="18073"/>
                </a:cubicBezTo>
                <a:lnTo>
                  <a:pt x="6651" y="15643"/>
                </a:lnTo>
                <a:cubicBezTo>
                  <a:pt x="7767" y="16600"/>
                  <a:pt x="9214" y="17182"/>
                  <a:pt x="10800" y="17182"/>
                </a:cubicBezTo>
                <a:cubicBezTo>
                  <a:pt x="12386" y="17182"/>
                  <a:pt x="13833" y="16600"/>
                  <a:pt x="14949" y="15643"/>
                </a:cubicBezTo>
                <a:lnTo>
                  <a:pt x="17379" y="18073"/>
                </a:lnTo>
                <a:cubicBezTo>
                  <a:pt x="15637" y="19650"/>
                  <a:pt x="13334" y="20619"/>
                  <a:pt x="10800" y="20619"/>
                </a:cubicBezTo>
                <a:moveTo>
                  <a:pt x="982" y="10800"/>
                </a:moveTo>
                <a:cubicBezTo>
                  <a:pt x="982" y="8266"/>
                  <a:pt x="1950" y="5963"/>
                  <a:pt x="3527" y="4221"/>
                </a:cubicBezTo>
                <a:lnTo>
                  <a:pt x="5957" y="6651"/>
                </a:lnTo>
                <a:cubicBezTo>
                  <a:pt x="4999" y="7767"/>
                  <a:pt x="4418" y="9214"/>
                  <a:pt x="4418" y="10800"/>
                </a:cubicBezTo>
                <a:cubicBezTo>
                  <a:pt x="4418" y="12386"/>
                  <a:pt x="4999" y="13832"/>
                  <a:pt x="5957" y="14949"/>
                </a:cubicBezTo>
                <a:lnTo>
                  <a:pt x="3527" y="17379"/>
                </a:lnTo>
                <a:cubicBezTo>
                  <a:pt x="1950" y="15637"/>
                  <a:pt x="982" y="13335"/>
                  <a:pt x="982" y="10800"/>
                </a:cubicBezTo>
                <a:moveTo>
                  <a:pt x="16200" y="10800"/>
                </a:moveTo>
                <a:cubicBezTo>
                  <a:pt x="16200" y="13782"/>
                  <a:pt x="13782" y="16200"/>
                  <a:pt x="10800" y="16200"/>
                </a:cubicBezTo>
                <a:cubicBezTo>
                  <a:pt x="7817" y="16200"/>
                  <a:pt x="5400" y="13782"/>
                  <a:pt x="5400" y="10800"/>
                </a:cubicBezTo>
                <a:cubicBezTo>
                  <a:pt x="5400" y="7817"/>
                  <a:pt x="7817" y="5400"/>
                  <a:pt x="10800" y="5400"/>
                </a:cubicBezTo>
                <a:cubicBezTo>
                  <a:pt x="13782" y="5400"/>
                  <a:pt x="16200" y="7817"/>
                  <a:pt x="16200" y="10800"/>
                </a:cubicBezTo>
                <a:moveTo>
                  <a:pt x="10800" y="982"/>
                </a:moveTo>
                <a:cubicBezTo>
                  <a:pt x="13334" y="982"/>
                  <a:pt x="15637" y="1950"/>
                  <a:pt x="17379" y="3527"/>
                </a:cubicBezTo>
                <a:lnTo>
                  <a:pt x="14949" y="5957"/>
                </a:lnTo>
                <a:cubicBezTo>
                  <a:pt x="13832" y="4999"/>
                  <a:pt x="12386" y="4418"/>
                  <a:pt x="10800" y="4418"/>
                </a:cubicBezTo>
                <a:cubicBezTo>
                  <a:pt x="9214" y="4418"/>
                  <a:pt x="7767" y="4999"/>
                  <a:pt x="6651" y="5957"/>
                </a:cubicBezTo>
                <a:lnTo>
                  <a:pt x="4221" y="3527"/>
                </a:lnTo>
                <a:cubicBezTo>
                  <a:pt x="5963" y="1950"/>
                  <a:pt x="8265" y="982"/>
                  <a:pt x="10800" y="98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gradFill>
            <a:gsLst>
              <a:gs pos="36000">
                <a:srgbClr val="0059AA"/>
              </a:gs>
              <a:gs pos="100000">
                <a:srgbClr val="7CD0F1"/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gradFill>
                <a:gsLst>
                  <a:gs pos="36000">
                    <a:srgbClr val="0059AA"/>
                  </a:gs>
                  <a:gs pos="100000">
                    <a:srgbClr val="7CD0F1"/>
                  </a:gs>
                </a:gsLst>
                <a:lin ang="2700000" scaled="0"/>
              </a:gradFill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7F01705-1B3C-0A57-40D4-3D5AC45420F8}"/>
              </a:ext>
            </a:extLst>
          </p:cNvPr>
          <p:cNvSpPr txBox="1"/>
          <p:nvPr/>
        </p:nvSpPr>
        <p:spPr>
          <a:xfrm>
            <a:off x="6683829" y="4932607"/>
            <a:ext cx="2489096" cy="3565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defPPr>
              <a:defRPr lang="zh-CN"/>
            </a:defPPr>
            <a:lvl1pPr>
              <a:defRPr sz="1500" b="1" spc="-15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禹卫书法行书简体" panose="02010600030101010101" charset="-122"/>
                <a:ea typeface="禹卫书法行书简体" panose="02010600030101010101" charset="-122"/>
              </a:defRPr>
            </a:lvl1pPr>
          </a:lstStyle>
          <a:p>
            <a:r>
              <a:rPr lang="en-US" sz="16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Katalon Studio:</a:t>
            </a:r>
            <a:endParaRPr lang="vi-VN" altLang="vi-VN" sz="1600" b="0" spc="3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F4BEC3F-B633-6B4A-75A5-8F1FCBE27193}"/>
              </a:ext>
            </a:extLst>
          </p:cNvPr>
          <p:cNvSpPr txBox="1"/>
          <p:nvPr/>
        </p:nvSpPr>
        <p:spPr>
          <a:xfrm>
            <a:off x="7048985" y="5314364"/>
            <a:ext cx="5143016" cy="1048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>
            <a:defPPr>
              <a:defRPr lang="zh-CN"/>
            </a:defPPr>
            <a:lvl1pPr>
              <a:defRPr sz="1500" b="1" spc="-15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禹卫书法行书简体" panose="02010600030101010101" charset="-122"/>
                <a:ea typeface="禹卫书法行书简体" panose="02010600030101010101" charset="-122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>
                <a:solidFill>
                  <a:schemeClr val="tx1"/>
                </a:solidFill>
                <a:latin typeface="Time s New Roman"/>
              </a:rPr>
              <a:t>Công cụ tự động hóa kiểm thử GUI với giao diện trực quan, dễ sử dụng.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>
                <a:solidFill>
                  <a:schemeClr val="tx1"/>
                </a:solidFill>
                <a:latin typeface="Time s New Roman"/>
              </a:rPr>
              <a:t>Tích hợp nhiều chức năng từ kiểm thử API đến kiểm thử UI</a:t>
            </a:r>
            <a:endParaRPr lang="vi-VN" altLang="vi-VN" sz="1600" b="0" spc="0">
              <a:solidFill>
                <a:schemeClr val="tx1"/>
              </a:solidFill>
              <a:latin typeface="Time s New Roman"/>
              <a:ea typeface="Noto Sans"/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C124A1B9-DE3B-5681-C378-8AE6CB50FCB8}"/>
              </a:ext>
            </a:extLst>
          </p:cNvPr>
          <p:cNvSpPr txBox="1"/>
          <p:nvPr/>
        </p:nvSpPr>
        <p:spPr>
          <a:xfrm>
            <a:off x="6653674" y="1800350"/>
            <a:ext cx="1615117" cy="5394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rmAutofit/>
          </a:bodyPr>
          <a:lstStyle>
            <a:defPPr>
              <a:defRPr lang="zh-CN"/>
            </a:defPPr>
            <a:lvl1pPr>
              <a:defRPr sz="1500" b="1" spc="-15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禹卫书法行书简体" panose="02010600030101010101" charset="-122"/>
                <a:ea typeface="禹卫书法行书简体" panose="02010600030101010101" charset="-122"/>
              </a:defRPr>
            </a:lvl1pPr>
          </a:lstStyle>
          <a:p>
            <a:r>
              <a:rPr lang="vi-VN" altLang="vi-VN" sz="1800" spc="30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"/>
                <a:ea typeface="Noto Sans"/>
                <a:cs typeface="+mn-ea"/>
                <a:sym typeface="+mn-lt"/>
              </a:rPr>
              <a:t>Slenium</a:t>
            </a:r>
            <a:r>
              <a:rPr lang="vi-VN" altLang="vi-VN" sz="700" b="0" spc="300">
                <a:solidFill>
                  <a:schemeClr val="tx1">
                    <a:lumMod val="85000"/>
                    <a:lumOff val="15000"/>
                  </a:schemeClr>
                </a:solidFill>
                <a:latin typeface="Noto Sans"/>
                <a:ea typeface="Noto Sans"/>
                <a:cs typeface="+mn-ea"/>
                <a:sym typeface="+mn-lt"/>
              </a:rPr>
              <a:t> 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72F307C-DD55-5F68-B46B-C250B4904B84}"/>
              </a:ext>
            </a:extLst>
          </p:cNvPr>
          <p:cNvSpPr txBox="1"/>
          <p:nvPr/>
        </p:nvSpPr>
        <p:spPr>
          <a:xfrm>
            <a:off x="6863249" y="2100568"/>
            <a:ext cx="5012060" cy="1201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rmAutofit fontScale="77500" lnSpcReduction="20000"/>
          </a:bodyPr>
          <a:lstStyle>
            <a:defPPr>
              <a:defRPr lang="zh-CN"/>
            </a:defPPr>
            <a:lvl1pPr>
              <a:defRPr sz="1500" b="1" spc="-15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禹卫书法行书简体" panose="02010600030101010101" charset="-122"/>
                <a:ea typeface="禹卫书法行书简体" panose="02010600030101010101" charset="-122"/>
              </a:defRPr>
            </a:lvl1pPr>
          </a:lstStyle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>
                <a:solidFill>
                  <a:schemeClr val="tx1"/>
                </a:solidFill>
                <a:latin typeface="Time s New Roman"/>
              </a:rPr>
              <a:t>Tự động hóa các kịch bản kiểm thử giao diện trên nhiều trình duyệt.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>
                <a:solidFill>
                  <a:schemeClr val="tx1"/>
                </a:solidFill>
                <a:latin typeface="Time s New Roman"/>
              </a:rPr>
              <a:t>Hỗ trợ kiểm thử trên nhiều hệ điều hành và trình duyệt (Chrome, Firefox).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900">
                <a:solidFill>
                  <a:schemeClr val="tx1"/>
                </a:solidFill>
                <a:latin typeface="Time s New Roman"/>
              </a:rPr>
              <a:t>Hỗ trợ nhiều ngôn ngữ lập trình như Java, Python, C#.</a:t>
            </a:r>
          </a:p>
          <a:p>
            <a:pPr>
              <a:lnSpc>
                <a:spcPct val="120000"/>
              </a:lnSpc>
            </a:pPr>
            <a:endParaRPr lang="vi-VN" altLang="vi-VN" sz="1200" spc="0">
              <a:solidFill>
                <a:schemeClr val="tx1">
                  <a:lumMod val="85000"/>
                  <a:lumOff val="15000"/>
                </a:schemeClr>
              </a:solidFill>
              <a:latin typeface="Noto Sans"/>
              <a:ea typeface="Noto Sans"/>
              <a:cs typeface="+mn-ea"/>
              <a:sym typeface="+mn-lt"/>
            </a:endParaRPr>
          </a:p>
        </p:txBody>
      </p:sp>
      <p:sp>
        <p:nvSpPr>
          <p:cNvPr id="18" name=".">
            <a:extLst>
              <a:ext uri="{FF2B5EF4-FFF2-40B4-BE49-F238E27FC236}">
                <a16:creationId xmlns:a16="http://schemas.microsoft.com/office/drawing/2014/main" id="{37DF5B7A-113B-C302-E9E9-7BD0BE09C640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955099" y="1800350"/>
            <a:ext cx="359999" cy="360000"/>
          </a:xfrm>
          <a:custGeom>
            <a:avLst/>
            <a:gdLst>
              <a:gd name="T0" fmla="*/ 2588 w 3368"/>
              <a:gd name="T1" fmla="*/ 2628 h 3370"/>
              <a:gd name="T2" fmla="*/ 2508 w 3368"/>
              <a:gd name="T3" fmla="*/ 2956 h 3370"/>
              <a:gd name="T4" fmla="*/ 2728 w 3368"/>
              <a:gd name="T5" fmla="*/ 3202 h 3370"/>
              <a:gd name="T6" fmla="*/ 3068 w 3368"/>
              <a:gd name="T7" fmla="*/ 3163 h 3370"/>
              <a:gd name="T8" fmla="*/ 3222 w 3368"/>
              <a:gd name="T9" fmla="*/ 2868 h 3370"/>
              <a:gd name="T10" fmla="*/ 3065 w 3368"/>
              <a:gd name="T11" fmla="*/ 2573 h 3370"/>
              <a:gd name="T12" fmla="*/ 417 w 3368"/>
              <a:gd name="T13" fmla="*/ 2520 h 3370"/>
              <a:gd name="T14" fmla="*/ 169 w 3368"/>
              <a:gd name="T15" fmla="*/ 2737 h 3370"/>
              <a:gd name="T16" fmla="*/ 209 w 3368"/>
              <a:gd name="T17" fmla="*/ 3073 h 3370"/>
              <a:gd name="T18" fmla="*/ 508 w 3368"/>
              <a:gd name="T19" fmla="*/ 3226 h 3370"/>
              <a:gd name="T20" fmla="*/ 805 w 3368"/>
              <a:gd name="T21" fmla="*/ 3073 h 3370"/>
              <a:gd name="T22" fmla="*/ 845 w 3368"/>
              <a:gd name="T23" fmla="*/ 2737 h 3370"/>
              <a:gd name="T24" fmla="*/ 595 w 3368"/>
              <a:gd name="T25" fmla="*/ 2520 h 3370"/>
              <a:gd name="T26" fmla="*/ 1407 w 3368"/>
              <a:gd name="T27" fmla="*/ 1111 h 3370"/>
              <a:gd name="T28" fmla="*/ 1094 w 3368"/>
              <a:gd name="T29" fmla="*/ 1454 h 3370"/>
              <a:gd name="T30" fmla="*/ 1094 w 3368"/>
              <a:gd name="T31" fmla="*/ 1935 h 3370"/>
              <a:gd name="T32" fmla="*/ 1407 w 3368"/>
              <a:gd name="T33" fmla="*/ 2278 h 3370"/>
              <a:gd name="T34" fmla="*/ 1886 w 3368"/>
              <a:gd name="T35" fmla="*/ 2321 h 3370"/>
              <a:gd name="T36" fmla="*/ 2256 w 3368"/>
              <a:gd name="T37" fmla="*/ 2041 h 3370"/>
              <a:gd name="T38" fmla="*/ 2344 w 3368"/>
              <a:gd name="T39" fmla="*/ 1571 h 3370"/>
              <a:gd name="T40" fmla="*/ 2097 w 3368"/>
              <a:gd name="T41" fmla="*/ 1174 h 3370"/>
              <a:gd name="T42" fmla="*/ 2860 w 3368"/>
              <a:gd name="T43" fmla="*/ 145 h 3370"/>
              <a:gd name="T44" fmla="*/ 2562 w 3368"/>
              <a:gd name="T45" fmla="*/ 298 h 3370"/>
              <a:gd name="T46" fmla="*/ 2522 w 3368"/>
              <a:gd name="T47" fmla="*/ 634 h 3370"/>
              <a:gd name="T48" fmla="*/ 2770 w 3368"/>
              <a:gd name="T49" fmla="*/ 851 h 3370"/>
              <a:gd name="T50" fmla="*/ 3102 w 3368"/>
              <a:gd name="T51" fmla="*/ 772 h 3370"/>
              <a:gd name="T52" fmla="*/ 3219 w 3368"/>
              <a:gd name="T53" fmla="*/ 458 h 3370"/>
              <a:gd name="T54" fmla="*/ 3028 w 3368"/>
              <a:gd name="T55" fmla="*/ 187 h 3370"/>
              <a:gd name="T56" fmla="*/ 3020 w 3368"/>
              <a:gd name="T57" fmla="*/ 26 h 3370"/>
              <a:gd name="T58" fmla="*/ 3322 w 3368"/>
              <a:gd name="T59" fmla="*/ 294 h 3370"/>
              <a:gd name="T60" fmla="*/ 3321 w 3368"/>
              <a:gd name="T61" fmla="*/ 710 h 3370"/>
              <a:gd name="T62" fmla="*/ 3018 w 3368"/>
              <a:gd name="T63" fmla="*/ 979 h 3370"/>
              <a:gd name="T64" fmla="*/ 2617 w 3368"/>
              <a:gd name="T65" fmla="*/ 944 h 3370"/>
              <a:gd name="T66" fmla="*/ 2486 w 3368"/>
              <a:gd name="T67" fmla="*/ 1550 h 3370"/>
              <a:gd name="T68" fmla="*/ 2396 w 3368"/>
              <a:gd name="T69" fmla="*/ 2087 h 3370"/>
              <a:gd name="T70" fmla="*/ 2808 w 3368"/>
              <a:gd name="T71" fmla="*/ 2369 h 3370"/>
              <a:gd name="T72" fmla="*/ 3201 w 3368"/>
              <a:gd name="T73" fmla="*/ 2495 h 3370"/>
              <a:gd name="T74" fmla="*/ 3368 w 3368"/>
              <a:gd name="T75" fmla="*/ 2868 h 3370"/>
              <a:gd name="T76" fmla="*/ 3199 w 3368"/>
              <a:gd name="T77" fmla="*/ 3242 h 3370"/>
              <a:gd name="T78" fmla="*/ 2805 w 3368"/>
              <a:gd name="T79" fmla="*/ 3367 h 3370"/>
              <a:gd name="T80" fmla="*/ 2451 w 3368"/>
              <a:gd name="T81" fmla="*/ 3165 h 3370"/>
              <a:gd name="T82" fmla="*/ 2364 w 3368"/>
              <a:gd name="T83" fmla="*/ 2766 h 3370"/>
              <a:gd name="T84" fmla="*/ 2123 w 3368"/>
              <a:gd name="T85" fmla="*/ 2373 h 3370"/>
              <a:gd name="T86" fmla="*/ 1638 w 3368"/>
              <a:gd name="T87" fmla="*/ 2489 h 3370"/>
              <a:gd name="T88" fmla="*/ 1183 w 3368"/>
              <a:gd name="T89" fmla="*/ 2299 h 3370"/>
              <a:gd name="T90" fmla="*/ 1011 w 3368"/>
              <a:gd name="T91" fmla="*/ 2923 h 3370"/>
              <a:gd name="T92" fmla="*/ 805 w 3368"/>
              <a:gd name="T93" fmla="*/ 3273 h 3370"/>
              <a:gd name="T94" fmla="*/ 398 w 3368"/>
              <a:gd name="T95" fmla="*/ 3358 h 3370"/>
              <a:gd name="T96" fmla="*/ 69 w 3368"/>
              <a:gd name="T97" fmla="*/ 3123 h 3370"/>
              <a:gd name="T98" fmla="*/ 11 w 3368"/>
              <a:gd name="T99" fmla="*/ 2759 h 3370"/>
              <a:gd name="T100" fmla="*/ 250 w 3368"/>
              <a:gd name="T101" fmla="*/ 2434 h 3370"/>
              <a:gd name="T102" fmla="*/ 671 w 3368"/>
              <a:gd name="T103" fmla="*/ 2392 h 3370"/>
              <a:gd name="T104" fmla="*/ 951 w 3368"/>
              <a:gd name="T105" fmla="*/ 1963 h 3370"/>
              <a:gd name="T106" fmla="*/ 954 w 3368"/>
              <a:gd name="T107" fmla="*/ 1415 h 3370"/>
              <a:gd name="T108" fmla="*/ 1298 w 3368"/>
              <a:gd name="T109" fmla="*/ 1004 h 3370"/>
              <a:gd name="T110" fmla="*/ 1842 w 3368"/>
              <a:gd name="T111" fmla="*/ 908 h 3370"/>
              <a:gd name="T112" fmla="*/ 2438 w 3368"/>
              <a:gd name="T113" fmla="*/ 783 h 3370"/>
              <a:gd name="T114" fmla="*/ 2364 w 3368"/>
              <a:gd name="T115" fmla="*/ 393 h 3370"/>
              <a:gd name="T116" fmla="*/ 2603 w 3368"/>
              <a:gd name="T117" fmla="*/ 68 h 3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368" h="3370">
                <a:moveTo>
                  <a:pt x="2860" y="2509"/>
                </a:moveTo>
                <a:lnTo>
                  <a:pt x="2814" y="2512"/>
                </a:lnTo>
                <a:lnTo>
                  <a:pt x="2770" y="2520"/>
                </a:lnTo>
                <a:lnTo>
                  <a:pt x="2728" y="2534"/>
                </a:lnTo>
                <a:lnTo>
                  <a:pt x="2689" y="2551"/>
                </a:lnTo>
                <a:lnTo>
                  <a:pt x="2652" y="2573"/>
                </a:lnTo>
                <a:lnTo>
                  <a:pt x="2618" y="2598"/>
                </a:lnTo>
                <a:lnTo>
                  <a:pt x="2588" y="2628"/>
                </a:lnTo>
                <a:lnTo>
                  <a:pt x="2562" y="2662"/>
                </a:lnTo>
                <a:lnTo>
                  <a:pt x="2540" y="2698"/>
                </a:lnTo>
                <a:lnTo>
                  <a:pt x="2522" y="2737"/>
                </a:lnTo>
                <a:lnTo>
                  <a:pt x="2508" y="2779"/>
                </a:lnTo>
                <a:lnTo>
                  <a:pt x="2501" y="2822"/>
                </a:lnTo>
                <a:lnTo>
                  <a:pt x="2498" y="2868"/>
                </a:lnTo>
                <a:lnTo>
                  <a:pt x="2501" y="2913"/>
                </a:lnTo>
                <a:lnTo>
                  <a:pt x="2508" y="2956"/>
                </a:lnTo>
                <a:lnTo>
                  <a:pt x="2522" y="2998"/>
                </a:lnTo>
                <a:lnTo>
                  <a:pt x="2540" y="3037"/>
                </a:lnTo>
                <a:lnTo>
                  <a:pt x="2562" y="3073"/>
                </a:lnTo>
                <a:lnTo>
                  <a:pt x="2588" y="3106"/>
                </a:lnTo>
                <a:lnTo>
                  <a:pt x="2618" y="3136"/>
                </a:lnTo>
                <a:lnTo>
                  <a:pt x="2652" y="3163"/>
                </a:lnTo>
                <a:lnTo>
                  <a:pt x="2689" y="3184"/>
                </a:lnTo>
                <a:lnTo>
                  <a:pt x="2728" y="3202"/>
                </a:lnTo>
                <a:lnTo>
                  <a:pt x="2770" y="3215"/>
                </a:lnTo>
                <a:lnTo>
                  <a:pt x="2814" y="3223"/>
                </a:lnTo>
                <a:lnTo>
                  <a:pt x="2860" y="3226"/>
                </a:lnTo>
                <a:lnTo>
                  <a:pt x="2906" y="3223"/>
                </a:lnTo>
                <a:lnTo>
                  <a:pt x="2950" y="3215"/>
                </a:lnTo>
                <a:lnTo>
                  <a:pt x="2992" y="3202"/>
                </a:lnTo>
                <a:lnTo>
                  <a:pt x="3031" y="3184"/>
                </a:lnTo>
                <a:lnTo>
                  <a:pt x="3068" y="3163"/>
                </a:lnTo>
                <a:lnTo>
                  <a:pt x="3102" y="3136"/>
                </a:lnTo>
                <a:lnTo>
                  <a:pt x="3132" y="3106"/>
                </a:lnTo>
                <a:lnTo>
                  <a:pt x="3159" y="3073"/>
                </a:lnTo>
                <a:lnTo>
                  <a:pt x="3180" y="3037"/>
                </a:lnTo>
                <a:lnTo>
                  <a:pt x="3199" y="2998"/>
                </a:lnTo>
                <a:lnTo>
                  <a:pt x="3211" y="2956"/>
                </a:lnTo>
                <a:lnTo>
                  <a:pt x="3219" y="2913"/>
                </a:lnTo>
                <a:lnTo>
                  <a:pt x="3222" y="2868"/>
                </a:lnTo>
                <a:lnTo>
                  <a:pt x="3219" y="2822"/>
                </a:lnTo>
                <a:lnTo>
                  <a:pt x="3211" y="2779"/>
                </a:lnTo>
                <a:lnTo>
                  <a:pt x="3198" y="2737"/>
                </a:lnTo>
                <a:lnTo>
                  <a:pt x="3179" y="2698"/>
                </a:lnTo>
                <a:lnTo>
                  <a:pt x="3157" y="2662"/>
                </a:lnTo>
                <a:lnTo>
                  <a:pt x="3130" y="2628"/>
                </a:lnTo>
                <a:lnTo>
                  <a:pt x="3099" y="2598"/>
                </a:lnTo>
                <a:lnTo>
                  <a:pt x="3065" y="2573"/>
                </a:lnTo>
                <a:lnTo>
                  <a:pt x="3028" y="2551"/>
                </a:lnTo>
                <a:lnTo>
                  <a:pt x="2989" y="2534"/>
                </a:lnTo>
                <a:lnTo>
                  <a:pt x="2948" y="2520"/>
                </a:lnTo>
                <a:lnTo>
                  <a:pt x="2904" y="2512"/>
                </a:lnTo>
                <a:lnTo>
                  <a:pt x="2860" y="2509"/>
                </a:lnTo>
                <a:close/>
                <a:moveTo>
                  <a:pt x="508" y="2509"/>
                </a:moveTo>
                <a:lnTo>
                  <a:pt x="461" y="2512"/>
                </a:lnTo>
                <a:lnTo>
                  <a:pt x="417" y="2520"/>
                </a:lnTo>
                <a:lnTo>
                  <a:pt x="375" y="2534"/>
                </a:lnTo>
                <a:lnTo>
                  <a:pt x="336" y="2551"/>
                </a:lnTo>
                <a:lnTo>
                  <a:pt x="299" y="2573"/>
                </a:lnTo>
                <a:lnTo>
                  <a:pt x="266" y="2598"/>
                </a:lnTo>
                <a:lnTo>
                  <a:pt x="236" y="2628"/>
                </a:lnTo>
                <a:lnTo>
                  <a:pt x="209" y="2662"/>
                </a:lnTo>
                <a:lnTo>
                  <a:pt x="187" y="2698"/>
                </a:lnTo>
                <a:lnTo>
                  <a:pt x="169" y="2737"/>
                </a:lnTo>
                <a:lnTo>
                  <a:pt x="156" y="2779"/>
                </a:lnTo>
                <a:lnTo>
                  <a:pt x="148" y="2822"/>
                </a:lnTo>
                <a:lnTo>
                  <a:pt x="146" y="2868"/>
                </a:lnTo>
                <a:lnTo>
                  <a:pt x="148" y="2913"/>
                </a:lnTo>
                <a:lnTo>
                  <a:pt x="156" y="2956"/>
                </a:lnTo>
                <a:lnTo>
                  <a:pt x="169" y="2998"/>
                </a:lnTo>
                <a:lnTo>
                  <a:pt x="187" y="3037"/>
                </a:lnTo>
                <a:lnTo>
                  <a:pt x="209" y="3073"/>
                </a:lnTo>
                <a:lnTo>
                  <a:pt x="236" y="3106"/>
                </a:lnTo>
                <a:lnTo>
                  <a:pt x="266" y="3136"/>
                </a:lnTo>
                <a:lnTo>
                  <a:pt x="299" y="3163"/>
                </a:lnTo>
                <a:lnTo>
                  <a:pt x="336" y="3184"/>
                </a:lnTo>
                <a:lnTo>
                  <a:pt x="375" y="3202"/>
                </a:lnTo>
                <a:lnTo>
                  <a:pt x="417" y="3215"/>
                </a:lnTo>
                <a:lnTo>
                  <a:pt x="461" y="3223"/>
                </a:lnTo>
                <a:lnTo>
                  <a:pt x="508" y="3226"/>
                </a:lnTo>
                <a:lnTo>
                  <a:pt x="553" y="3223"/>
                </a:lnTo>
                <a:lnTo>
                  <a:pt x="598" y="3215"/>
                </a:lnTo>
                <a:lnTo>
                  <a:pt x="639" y="3202"/>
                </a:lnTo>
                <a:lnTo>
                  <a:pt x="679" y="3184"/>
                </a:lnTo>
                <a:lnTo>
                  <a:pt x="716" y="3163"/>
                </a:lnTo>
                <a:lnTo>
                  <a:pt x="749" y="3136"/>
                </a:lnTo>
                <a:lnTo>
                  <a:pt x="779" y="3106"/>
                </a:lnTo>
                <a:lnTo>
                  <a:pt x="805" y="3073"/>
                </a:lnTo>
                <a:lnTo>
                  <a:pt x="828" y="3037"/>
                </a:lnTo>
                <a:lnTo>
                  <a:pt x="845" y="2998"/>
                </a:lnTo>
                <a:lnTo>
                  <a:pt x="858" y="2956"/>
                </a:lnTo>
                <a:lnTo>
                  <a:pt x="867" y="2913"/>
                </a:lnTo>
                <a:lnTo>
                  <a:pt x="870" y="2868"/>
                </a:lnTo>
                <a:lnTo>
                  <a:pt x="867" y="2822"/>
                </a:lnTo>
                <a:lnTo>
                  <a:pt x="858" y="2779"/>
                </a:lnTo>
                <a:lnTo>
                  <a:pt x="845" y="2737"/>
                </a:lnTo>
                <a:lnTo>
                  <a:pt x="827" y="2698"/>
                </a:lnTo>
                <a:lnTo>
                  <a:pt x="803" y="2662"/>
                </a:lnTo>
                <a:lnTo>
                  <a:pt x="776" y="2628"/>
                </a:lnTo>
                <a:lnTo>
                  <a:pt x="747" y="2598"/>
                </a:lnTo>
                <a:lnTo>
                  <a:pt x="713" y="2573"/>
                </a:lnTo>
                <a:lnTo>
                  <a:pt x="676" y="2551"/>
                </a:lnTo>
                <a:lnTo>
                  <a:pt x="637" y="2534"/>
                </a:lnTo>
                <a:lnTo>
                  <a:pt x="595" y="2520"/>
                </a:lnTo>
                <a:lnTo>
                  <a:pt x="552" y="2512"/>
                </a:lnTo>
                <a:lnTo>
                  <a:pt x="508" y="2509"/>
                </a:lnTo>
                <a:close/>
                <a:moveTo>
                  <a:pt x="1702" y="1041"/>
                </a:moveTo>
                <a:lnTo>
                  <a:pt x="1640" y="1043"/>
                </a:lnTo>
                <a:lnTo>
                  <a:pt x="1578" y="1053"/>
                </a:lnTo>
                <a:lnTo>
                  <a:pt x="1519" y="1067"/>
                </a:lnTo>
                <a:lnTo>
                  <a:pt x="1461" y="1086"/>
                </a:lnTo>
                <a:lnTo>
                  <a:pt x="1407" y="1111"/>
                </a:lnTo>
                <a:lnTo>
                  <a:pt x="1356" y="1141"/>
                </a:lnTo>
                <a:lnTo>
                  <a:pt x="1306" y="1174"/>
                </a:lnTo>
                <a:lnTo>
                  <a:pt x="1261" y="1212"/>
                </a:lnTo>
                <a:lnTo>
                  <a:pt x="1219" y="1254"/>
                </a:lnTo>
                <a:lnTo>
                  <a:pt x="1182" y="1299"/>
                </a:lnTo>
                <a:lnTo>
                  <a:pt x="1149" y="1348"/>
                </a:lnTo>
                <a:lnTo>
                  <a:pt x="1119" y="1399"/>
                </a:lnTo>
                <a:lnTo>
                  <a:pt x="1094" y="1454"/>
                </a:lnTo>
                <a:lnTo>
                  <a:pt x="1075" y="1511"/>
                </a:lnTo>
                <a:lnTo>
                  <a:pt x="1060" y="1571"/>
                </a:lnTo>
                <a:lnTo>
                  <a:pt x="1052" y="1631"/>
                </a:lnTo>
                <a:lnTo>
                  <a:pt x="1049" y="1695"/>
                </a:lnTo>
                <a:lnTo>
                  <a:pt x="1052" y="1757"/>
                </a:lnTo>
                <a:lnTo>
                  <a:pt x="1060" y="1819"/>
                </a:lnTo>
                <a:lnTo>
                  <a:pt x="1075" y="1878"/>
                </a:lnTo>
                <a:lnTo>
                  <a:pt x="1094" y="1935"/>
                </a:lnTo>
                <a:lnTo>
                  <a:pt x="1119" y="1990"/>
                </a:lnTo>
                <a:lnTo>
                  <a:pt x="1149" y="2041"/>
                </a:lnTo>
                <a:lnTo>
                  <a:pt x="1182" y="2091"/>
                </a:lnTo>
                <a:lnTo>
                  <a:pt x="1219" y="2136"/>
                </a:lnTo>
                <a:lnTo>
                  <a:pt x="1261" y="2177"/>
                </a:lnTo>
                <a:lnTo>
                  <a:pt x="1306" y="2215"/>
                </a:lnTo>
                <a:lnTo>
                  <a:pt x="1356" y="2249"/>
                </a:lnTo>
                <a:lnTo>
                  <a:pt x="1407" y="2278"/>
                </a:lnTo>
                <a:lnTo>
                  <a:pt x="1461" y="2302"/>
                </a:lnTo>
                <a:lnTo>
                  <a:pt x="1519" y="2323"/>
                </a:lnTo>
                <a:lnTo>
                  <a:pt x="1578" y="2336"/>
                </a:lnTo>
                <a:lnTo>
                  <a:pt x="1640" y="2345"/>
                </a:lnTo>
                <a:lnTo>
                  <a:pt x="1702" y="2348"/>
                </a:lnTo>
                <a:lnTo>
                  <a:pt x="1765" y="2345"/>
                </a:lnTo>
                <a:lnTo>
                  <a:pt x="1826" y="2336"/>
                </a:lnTo>
                <a:lnTo>
                  <a:pt x="1886" y="2321"/>
                </a:lnTo>
                <a:lnTo>
                  <a:pt x="1942" y="2302"/>
                </a:lnTo>
                <a:lnTo>
                  <a:pt x="1998" y="2277"/>
                </a:lnTo>
                <a:lnTo>
                  <a:pt x="2049" y="2249"/>
                </a:lnTo>
                <a:lnTo>
                  <a:pt x="2097" y="2215"/>
                </a:lnTo>
                <a:lnTo>
                  <a:pt x="2143" y="2177"/>
                </a:lnTo>
                <a:lnTo>
                  <a:pt x="2184" y="2135"/>
                </a:lnTo>
                <a:lnTo>
                  <a:pt x="2222" y="2090"/>
                </a:lnTo>
                <a:lnTo>
                  <a:pt x="2256" y="2041"/>
                </a:lnTo>
                <a:lnTo>
                  <a:pt x="2286" y="1989"/>
                </a:lnTo>
                <a:lnTo>
                  <a:pt x="2310" y="1935"/>
                </a:lnTo>
                <a:lnTo>
                  <a:pt x="2330" y="1878"/>
                </a:lnTo>
                <a:lnTo>
                  <a:pt x="2344" y="1819"/>
                </a:lnTo>
                <a:lnTo>
                  <a:pt x="2353" y="1757"/>
                </a:lnTo>
                <a:lnTo>
                  <a:pt x="2356" y="1695"/>
                </a:lnTo>
                <a:lnTo>
                  <a:pt x="2353" y="1631"/>
                </a:lnTo>
                <a:lnTo>
                  <a:pt x="2344" y="1571"/>
                </a:lnTo>
                <a:lnTo>
                  <a:pt x="2330" y="1511"/>
                </a:lnTo>
                <a:lnTo>
                  <a:pt x="2310" y="1454"/>
                </a:lnTo>
                <a:lnTo>
                  <a:pt x="2286" y="1399"/>
                </a:lnTo>
                <a:lnTo>
                  <a:pt x="2256" y="1348"/>
                </a:lnTo>
                <a:lnTo>
                  <a:pt x="2222" y="1299"/>
                </a:lnTo>
                <a:lnTo>
                  <a:pt x="2184" y="1254"/>
                </a:lnTo>
                <a:lnTo>
                  <a:pt x="2143" y="1212"/>
                </a:lnTo>
                <a:lnTo>
                  <a:pt x="2097" y="1174"/>
                </a:lnTo>
                <a:lnTo>
                  <a:pt x="2049" y="1141"/>
                </a:lnTo>
                <a:lnTo>
                  <a:pt x="1998" y="1111"/>
                </a:lnTo>
                <a:lnTo>
                  <a:pt x="1942" y="1086"/>
                </a:lnTo>
                <a:lnTo>
                  <a:pt x="1886" y="1067"/>
                </a:lnTo>
                <a:lnTo>
                  <a:pt x="1826" y="1053"/>
                </a:lnTo>
                <a:lnTo>
                  <a:pt x="1765" y="1043"/>
                </a:lnTo>
                <a:lnTo>
                  <a:pt x="1702" y="1041"/>
                </a:lnTo>
                <a:close/>
                <a:moveTo>
                  <a:pt x="2860" y="145"/>
                </a:moveTo>
                <a:lnTo>
                  <a:pt x="2814" y="148"/>
                </a:lnTo>
                <a:lnTo>
                  <a:pt x="2770" y="156"/>
                </a:lnTo>
                <a:lnTo>
                  <a:pt x="2728" y="169"/>
                </a:lnTo>
                <a:lnTo>
                  <a:pt x="2689" y="187"/>
                </a:lnTo>
                <a:lnTo>
                  <a:pt x="2652" y="208"/>
                </a:lnTo>
                <a:lnTo>
                  <a:pt x="2618" y="235"/>
                </a:lnTo>
                <a:lnTo>
                  <a:pt x="2588" y="265"/>
                </a:lnTo>
                <a:lnTo>
                  <a:pt x="2562" y="298"/>
                </a:lnTo>
                <a:lnTo>
                  <a:pt x="2540" y="334"/>
                </a:lnTo>
                <a:lnTo>
                  <a:pt x="2522" y="373"/>
                </a:lnTo>
                <a:lnTo>
                  <a:pt x="2508" y="415"/>
                </a:lnTo>
                <a:lnTo>
                  <a:pt x="2501" y="458"/>
                </a:lnTo>
                <a:lnTo>
                  <a:pt x="2498" y="504"/>
                </a:lnTo>
                <a:lnTo>
                  <a:pt x="2501" y="549"/>
                </a:lnTo>
                <a:lnTo>
                  <a:pt x="2508" y="592"/>
                </a:lnTo>
                <a:lnTo>
                  <a:pt x="2522" y="634"/>
                </a:lnTo>
                <a:lnTo>
                  <a:pt x="2540" y="673"/>
                </a:lnTo>
                <a:lnTo>
                  <a:pt x="2562" y="709"/>
                </a:lnTo>
                <a:lnTo>
                  <a:pt x="2588" y="743"/>
                </a:lnTo>
                <a:lnTo>
                  <a:pt x="2618" y="772"/>
                </a:lnTo>
                <a:lnTo>
                  <a:pt x="2652" y="798"/>
                </a:lnTo>
                <a:lnTo>
                  <a:pt x="2689" y="820"/>
                </a:lnTo>
                <a:lnTo>
                  <a:pt x="2728" y="837"/>
                </a:lnTo>
                <a:lnTo>
                  <a:pt x="2770" y="851"/>
                </a:lnTo>
                <a:lnTo>
                  <a:pt x="2814" y="859"/>
                </a:lnTo>
                <a:lnTo>
                  <a:pt x="2860" y="862"/>
                </a:lnTo>
                <a:lnTo>
                  <a:pt x="2906" y="859"/>
                </a:lnTo>
                <a:lnTo>
                  <a:pt x="2950" y="851"/>
                </a:lnTo>
                <a:lnTo>
                  <a:pt x="2992" y="837"/>
                </a:lnTo>
                <a:lnTo>
                  <a:pt x="3031" y="820"/>
                </a:lnTo>
                <a:lnTo>
                  <a:pt x="3068" y="798"/>
                </a:lnTo>
                <a:lnTo>
                  <a:pt x="3102" y="772"/>
                </a:lnTo>
                <a:lnTo>
                  <a:pt x="3132" y="743"/>
                </a:lnTo>
                <a:lnTo>
                  <a:pt x="3159" y="709"/>
                </a:lnTo>
                <a:lnTo>
                  <a:pt x="3180" y="673"/>
                </a:lnTo>
                <a:lnTo>
                  <a:pt x="3199" y="634"/>
                </a:lnTo>
                <a:lnTo>
                  <a:pt x="3211" y="592"/>
                </a:lnTo>
                <a:lnTo>
                  <a:pt x="3219" y="549"/>
                </a:lnTo>
                <a:lnTo>
                  <a:pt x="3222" y="504"/>
                </a:lnTo>
                <a:lnTo>
                  <a:pt x="3219" y="458"/>
                </a:lnTo>
                <a:lnTo>
                  <a:pt x="3211" y="415"/>
                </a:lnTo>
                <a:lnTo>
                  <a:pt x="3198" y="373"/>
                </a:lnTo>
                <a:lnTo>
                  <a:pt x="3179" y="334"/>
                </a:lnTo>
                <a:lnTo>
                  <a:pt x="3157" y="298"/>
                </a:lnTo>
                <a:lnTo>
                  <a:pt x="3130" y="265"/>
                </a:lnTo>
                <a:lnTo>
                  <a:pt x="3099" y="235"/>
                </a:lnTo>
                <a:lnTo>
                  <a:pt x="3065" y="208"/>
                </a:lnTo>
                <a:lnTo>
                  <a:pt x="3028" y="187"/>
                </a:lnTo>
                <a:lnTo>
                  <a:pt x="2989" y="169"/>
                </a:lnTo>
                <a:lnTo>
                  <a:pt x="2948" y="156"/>
                </a:lnTo>
                <a:lnTo>
                  <a:pt x="2904" y="148"/>
                </a:lnTo>
                <a:lnTo>
                  <a:pt x="2860" y="145"/>
                </a:lnTo>
                <a:close/>
                <a:moveTo>
                  <a:pt x="2859" y="0"/>
                </a:moveTo>
                <a:lnTo>
                  <a:pt x="2916" y="3"/>
                </a:lnTo>
                <a:lnTo>
                  <a:pt x="2969" y="11"/>
                </a:lnTo>
                <a:lnTo>
                  <a:pt x="3020" y="26"/>
                </a:lnTo>
                <a:lnTo>
                  <a:pt x="3069" y="44"/>
                </a:lnTo>
                <a:lnTo>
                  <a:pt x="3117" y="68"/>
                </a:lnTo>
                <a:lnTo>
                  <a:pt x="3160" y="97"/>
                </a:lnTo>
                <a:lnTo>
                  <a:pt x="3201" y="128"/>
                </a:lnTo>
                <a:lnTo>
                  <a:pt x="3237" y="164"/>
                </a:lnTo>
                <a:lnTo>
                  <a:pt x="3269" y="204"/>
                </a:lnTo>
                <a:lnTo>
                  <a:pt x="3298" y="247"/>
                </a:lnTo>
                <a:lnTo>
                  <a:pt x="3322" y="294"/>
                </a:lnTo>
                <a:lnTo>
                  <a:pt x="3341" y="343"/>
                </a:lnTo>
                <a:lnTo>
                  <a:pt x="3354" y="393"/>
                </a:lnTo>
                <a:lnTo>
                  <a:pt x="3364" y="446"/>
                </a:lnTo>
                <a:lnTo>
                  <a:pt x="3367" y="502"/>
                </a:lnTo>
                <a:lnTo>
                  <a:pt x="3364" y="557"/>
                </a:lnTo>
                <a:lnTo>
                  <a:pt x="3354" y="611"/>
                </a:lnTo>
                <a:lnTo>
                  <a:pt x="3340" y="662"/>
                </a:lnTo>
                <a:lnTo>
                  <a:pt x="3321" y="710"/>
                </a:lnTo>
                <a:lnTo>
                  <a:pt x="3296" y="756"/>
                </a:lnTo>
                <a:lnTo>
                  <a:pt x="3267" y="799"/>
                </a:lnTo>
                <a:lnTo>
                  <a:pt x="3234" y="839"/>
                </a:lnTo>
                <a:lnTo>
                  <a:pt x="3198" y="875"/>
                </a:lnTo>
                <a:lnTo>
                  <a:pt x="3157" y="908"/>
                </a:lnTo>
                <a:lnTo>
                  <a:pt x="3113" y="936"/>
                </a:lnTo>
                <a:lnTo>
                  <a:pt x="3066" y="959"/>
                </a:lnTo>
                <a:lnTo>
                  <a:pt x="3018" y="979"/>
                </a:lnTo>
                <a:lnTo>
                  <a:pt x="2967" y="992"/>
                </a:lnTo>
                <a:lnTo>
                  <a:pt x="2913" y="1000"/>
                </a:lnTo>
                <a:lnTo>
                  <a:pt x="2859" y="1003"/>
                </a:lnTo>
                <a:lnTo>
                  <a:pt x="2807" y="1001"/>
                </a:lnTo>
                <a:lnTo>
                  <a:pt x="2757" y="993"/>
                </a:lnTo>
                <a:lnTo>
                  <a:pt x="2708" y="981"/>
                </a:lnTo>
                <a:lnTo>
                  <a:pt x="2661" y="964"/>
                </a:lnTo>
                <a:lnTo>
                  <a:pt x="2617" y="944"/>
                </a:lnTo>
                <a:lnTo>
                  <a:pt x="2575" y="918"/>
                </a:lnTo>
                <a:lnTo>
                  <a:pt x="2312" y="1180"/>
                </a:lnTo>
                <a:lnTo>
                  <a:pt x="2353" y="1233"/>
                </a:lnTo>
                <a:lnTo>
                  <a:pt x="2389" y="1291"/>
                </a:lnTo>
                <a:lnTo>
                  <a:pt x="2422" y="1352"/>
                </a:lnTo>
                <a:lnTo>
                  <a:pt x="2449" y="1416"/>
                </a:lnTo>
                <a:lnTo>
                  <a:pt x="2470" y="1481"/>
                </a:lnTo>
                <a:lnTo>
                  <a:pt x="2486" y="1550"/>
                </a:lnTo>
                <a:lnTo>
                  <a:pt x="2495" y="1621"/>
                </a:lnTo>
                <a:lnTo>
                  <a:pt x="2498" y="1694"/>
                </a:lnTo>
                <a:lnTo>
                  <a:pt x="2495" y="1764"/>
                </a:lnTo>
                <a:lnTo>
                  <a:pt x="2487" y="1833"/>
                </a:lnTo>
                <a:lnTo>
                  <a:pt x="2471" y="1900"/>
                </a:lnTo>
                <a:lnTo>
                  <a:pt x="2451" y="1966"/>
                </a:lnTo>
                <a:lnTo>
                  <a:pt x="2426" y="2027"/>
                </a:lnTo>
                <a:lnTo>
                  <a:pt x="2396" y="2087"/>
                </a:lnTo>
                <a:lnTo>
                  <a:pt x="2361" y="2143"/>
                </a:lnTo>
                <a:lnTo>
                  <a:pt x="2321" y="2196"/>
                </a:lnTo>
                <a:lnTo>
                  <a:pt x="2577" y="2450"/>
                </a:lnTo>
                <a:lnTo>
                  <a:pt x="2618" y="2425"/>
                </a:lnTo>
                <a:lnTo>
                  <a:pt x="2663" y="2405"/>
                </a:lnTo>
                <a:lnTo>
                  <a:pt x="2709" y="2388"/>
                </a:lnTo>
                <a:lnTo>
                  <a:pt x="2758" y="2376"/>
                </a:lnTo>
                <a:lnTo>
                  <a:pt x="2808" y="2369"/>
                </a:lnTo>
                <a:lnTo>
                  <a:pt x="2860" y="2366"/>
                </a:lnTo>
                <a:lnTo>
                  <a:pt x="2916" y="2369"/>
                </a:lnTo>
                <a:lnTo>
                  <a:pt x="2970" y="2378"/>
                </a:lnTo>
                <a:lnTo>
                  <a:pt x="3021" y="2391"/>
                </a:lnTo>
                <a:lnTo>
                  <a:pt x="3070" y="2411"/>
                </a:lnTo>
                <a:lnTo>
                  <a:pt x="3118" y="2434"/>
                </a:lnTo>
                <a:lnTo>
                  <a:pt x="3161" y="2462"/>
                </a:lnTo>
                <a:lnTo>
                  <a:pt x="3201" y="2495"/>
                </a:lnTo>
                <a:lnTo>
                  <a:pt x="3238" y="2531"/>
                </a:lnTo>
                <a:lnTo>
                  <a:pt x="3270" y="2571"/>
                </a:lnTo>
                <a:lnTo>
                  <a:pt x="3299" y="2614"/>
                </a:lnTo>
                <a:lnTo>
                  <a:pt x="3323" y="2660"/>
                </a:lnTo>
                <a:lnTo>
                  <a:pt x="3342" y="2708"/>
                </a:lnTo>
                <a:lnTo>
                  <a:pt x="3357" y="2759"/>
                </a:lnTo>
                <a:lnTo>
                  <a:pt x="3365" y="2813"/>
                </a:lnTo>
                <a:lnTo>
                  <a:pt x="3368" y="2868"/>
                </a:lnTo>
                <a:lnTo>
                  <a:pt x="3365" y="2923"/>
                </a:lnTo>
                <a:lnTo>
                  <a:pt x="3355" y="2976"/>
                </a:lnTo>
                <a:lnTo>
                  <a:pt x="3341" y="3027"/>
                </a:lnTo>
                <a:lnTo>
                  <a:pt x="3322" y="3076"/>
                </a:lnTo>
                <a:lnTo>
                  <a:pt x="3297" y="3123"/>
                </a:lnTo>
                <a:lnTo>
                  <a:pt x="3268" y="3165"/>
                </a:lnTo>
                <a:lnTo>
                  <a:pt x="3236" y="3205"/>
                </a:lnTo>
                <a:lnTo>
                  <a:pt x="3199" y="3242"/>
                </a:lnTo>
                <a:lnTo>
                  <a:pt x="3158" y="3273"/>
                </a:lnTo>
                <a:lnTo>
                  <a:pt x="3114" y="3301"/>
                </a:lnTo>
                <a:lnTo>
                  <a:pt x="3068" y="3325"/>
                </a:lnTo>
                <a:lnTo>
                  <a:pt x="3019" y="3344"/>
                </a:lnTo>
                <a:lnTo>
                  <a:pt x="2968" y="3358"/>
                </a:lnTo>
                <a:lnTo>
                  <a:pt x="2916" y="3367"/>
                </a:lnTo>
                <a:lnTo>
                  <a:pt x="2861" y="3370"/>
                </a:lnTo>
                <a:lnTo>
                  <a:pt x="2805" y="3367"/>
                </a:lnTo>
                <a:lnTo>
                  <a:pt x="2751" y="3358"/>
                </a:lnTo>
                <a:lnTo>
                  <a:pt x="2699" y="3344"/>
                </a:lnTo>
                <a:lnTo>
                  <a:pt x="2650" y="3325"/>
                </a:lnTo>
                <a:lnTo>
                  <a:pt x="2604" y="3301"/>
                </a:lnTo>
                <a:lnTo>
                  <a:pt x="2561" y="3273"/>
                </a:lnTo>
                <a:lnTo>
                  <a:pt x="2520" y="3242"/>
                </a:lnTo>
                <a:lnTo>
                  <a:pt x="2484" y="3205"/>
                </a:lnTo>
                <a:lnTo>
                  <a:pt x="2451" y="3165"/>
                </a:lnTo>
                <a:lnTo>
                  <a:pt x="2422" y="3123"/>
                </a:lnTo>
                <a:lnTo>
                  <a:pt x="2399" y="3076"/>
                </a:lnTo>
                <a:lnTo>
                  <a:pt x="2379" y="3027"/>
                </a:lnTo>
                <a:lnTo>
                  <a:pt x="2365" y="2976"/>
                </a:lnTo>
                <a:lnTo>
                  <a:pt x="2357" y="2923"/>
                </a:lnTo>
                <a:lnTo>
                  <a:pt x="2354" y="2868"/>
                </a:lnTo>
                <a:lnTo>
                  <a:pt x="2357" y="2816"/>
                </a:lnTo>
                <a:lnTo>
                  <a:pt x="2364" y="2766"/>
                </a:lnTo>
                <a:lnTo>
                  <a:pt x="2376" y="2716"/>
                </a:lnTo>
                <a:lnTo>
                  <a:pt x="2394" y="2670"/>
                </a:lnTo>
                <a:lnTo>
                  <a:pt x="2415" y="2626"/>
                </a:lnTo>
                <a:lnTo>
                  <a:pt x="2441" y="2585"/>
                </a:lnTo>
                <a:lnTo>
                  <a:pt x="2469" y="2546"/>
                </a:lnTo>
                <a:lnTo>
                  <a:pt x="2221" y="2300"/>
                </a:lnTo>
                <a:lnTo>
                  <a:pt x="2173" y="2338"/>
                </a:lnTo>
                <a:lnTo>
                  <a:pt x="2123" y="2373"/>
                </a:lnTo>
                <a:lnTo>
                  <a:pt x="2069" y="2403"/>
                </a:lnTo>
                <a:lnTo>
                  <a:pt x="2013" y="2429"/>
                </a:lnTo>
                <a:lnTo>
                  <a:pt x="1955" y="2451"/>
                </a:lnTo>
                <a:lnTo>
                  <a:pt x="1894" y="2468"/>
                </a:lnTo>
                <a:lnTo>
                  <a:pt x="1833" y="2482"/>
                </a:lnTo>
                <a:lnTo>
                  <a:pt x="1768" y="2489"/>
                </a:lnTo>
                <a:lnTo>
                  <a:pt x="1703" y="2492"/>
                </a:lnTo>
                <a:lnTo>
                  <a:pt x="1638" y="2489"/>
                </a:lnTo>
                <a:lnTo>
                  <a:pt x="1573" y="2482"/>
                </a:lnTo>
                <a:lnTo>
                  <a:pt x="1511" y="2468"/>
                </a:lnTo>
                <a:lnTo>
                  <a:pt x="1450" y="2451"/>
                </a:lnTo>
                <a:lnTo>
                  <a:pt x="1392" y="2429"/>
                </a:lnTo>
                <a:lnTo>
                  <a:pt x="1336" y="2403"/>
                </a:lnTo>
                <a:lnTo>
                  <a:pt x="1282" y="2372"/>
                </a:lnTo>
                <a:lnTo>
                  <a:pt x="1232" y="2338"/>
                </a:lnTo>
                <a:lnTo>
                  <a:pt x="1183" y="2299"/>
                </a:lnTo>
                <a:lnTo>
                  <a:pt x="914" y="2566"/>
                </a:lnTo>
                <a:lnTo>
                  <a:pt x="943" y="2610"/>
                </a:lnTo>
                <a:lnTo>
                  <a:pt x="968" y="2656"/>
                </a:lnTo>
                <a:lnTo>
                  <a:pt x="988" y="2705"/>
                </a:lnTo>
                <a:lnTo>
                  <a:pt x="1003" y="2757"/>
                </a:lnTo>
                <a:lnTo>
                  <a:pt x="1011" y="2812"/>
                </a:lnTo>
                <a:lnTo>
                  <a:pt x="1014" y="2868"/>
                </a:lnTo>
                <a:lnTo>
                  <a:pt x="1011" y="2923"/>
                </a:lnTo>
                <a:lnTo>
                  <a:pt x="1003" y="2976"/>
                </a:lnTo>
                <a:lnTo>
                  <a:pt x="988" y="3027"/>
                </a:lnTo>
                <a:lnTo>
                  <a:pt x="968" y="3076"/>
                </a:lnTo>
                <a:lnTo>
                  <a:pt x="944" y="3123"/>
                </a:lnTo>
                <a:lnTo>
                  <a:pt x="915" y="3165"/>
                </a:lnTo>
                <a:lnTo>
                  <a:pt x="882" y="3205"/>
                </a:lnTo>
                <a:lnTo>
                  <a:pt x="845" y="3242"/>
                </a:lnTo>
                <a:lnTo>
                  <a:pt x="805" y="3273"/>
                </a:lnTo>
                <a:lnTo>
                  <a:pt x="761" y="3301"/>
                </a:lnTo>
                <a:lnTo>
                  <a:pt x="715" y="3325"/>
                </a:lnTo>
                <a:lnTo>
                  <a:pt x="666" y="3344"/>
                </a:lnTo>
                <a:lnTo>
                  <a:pt x="614" y="3358"/>
                </a:lnTo>
                <a:lnTo>
                  <a:pt x="562" y="3367"/>
                </a:lnTo>
                <a:lnTo>
                  <a:pt x="508" y="3370"/>
                </a:lnTo>
                <a:lnTo>
                  <a:pt x="451" y="3367"/>
                </a:lnTo>
                <a:lnTo>
                  <a:pt x="398" y="3358"/>
                </a:lnTo>
                <a:lnTo>
                  <a:pt x="347" y="3344"/>
                </a:lnTo>
                <a:lnTo>
                  <a:pt x="296" y="3325"/>
                </a:lnTo>
                <a:lnTo>
                  <a:pt x="250" y="3301"/>
                </a:lnTo>
                <a:lnTo>
                  <a:pt x="207" y="3273"/>
                </a:lnTo>
                <a:lnTo>
                  <a:pt x="166" y="3242"/>
                </a:lnTo>
                <a:lnTo>
                  <a:pt x="130" y="3205"/>
                </a:lnTo>
                <a:lnTo>
                  <a:pt x="97" y="3165"/>
                </a:lnTo>
                <a:lnTo>
                  <a:pt x="69" y="3123"/>
                </a:lnTo>
                <a:lnTo>
                  <a:pt x="45" y="3076"/>
                </a:lnTo>
                <a:lnTo>
                  <a:pt x="26" y="3027"/>
                </a:lnTo>
                <a:lnTo>
                  <a:pt x="11" y="2976"/>
                </a:lnTo>
                <a:lnTo>
                  <a:pt x="3" y="2923"/>
                </a:lnTo>
                <a:lnTo>
                  <a:pt x="0" y="2868"/>
                </a:lnTo>
                <a:lnTo>
                  <a:pt x="0" y="2868"/>
                </a:lnTo>
                <a:lnTo>
                  <a:pt x="3" y="2813"/>
                </a:lnTo>
                <a:lnTo>
                  <a:pt x="11" y="2759"/>
                </a:lnTo>
                <a:lnTo>
                  <a:pt x="26" y="2708"/>
                </a:lnTo>
                <a:lnTo>
                  <a:pt x="45" y="2660"/>
                </a:lnTo>
                <a:lnTo>
                  <a:pt x="69" y="2614"/>
                </a:lnTo>
                <a:lnTo>
                  <a:pt x="97" y="2571"/>
                </a:lnTo>
                <a:lnTo>
                  <a:pt x="130" y="2531"/>
                </a:lnTo>
                <a:lnTo>
                  <a:pt x="166" y="2495"/>
                </a:lnTo>
                <a:lnTo>
                  <a:pt x="207" y="2462"/>
                </a:lnTo>
                <a:lnTo>
                  <a:pt x="250" y="2434"/>
                </a:lnTo>
                <a:lnTo>
                  <a:pt x="296" y="2411"/>
                </a:lnTo>
                <a:lnTo>
                  <a:pt x="347" y="2391"/>
                </a:lnTo>
                <a:lnTo>
                  <a:pt x="398" y="2378"/>
                </a:lnTo>
                <a:lnTo>
                  <a:pt x="451" y="2369"/>
                </a:lnTo>
                <a:lnTo>
                  <a:pt x="508" y="2366"/>
                </a:lnTo>
                <a:lnTo>
                  <a:pt x="564" y="2369"/>
                </a:lnTo>
                <a:lnTo>
                  <a:pt x="618" y="2378"/>
                </a:lnTo>
                <a:lnTo>
                  <a:pt x="671" y="2392"/>
                </a:lnTo>
                <a:lnTo>
                  <a:pt x="720" y="2412"/>
                </a:lnTo>
                <a:lnTo>
                  <a:pt x="767" y="2436"/>
                </a:lnTo>
                <a:lnTo>
                  <a:pt x="811" y="2465"/>
                </a:lnTo>
                <a:lnTo>
                  <a:pt x="1081" y="2195"/>
                </a:lnTo>
                <a:lnTo>
                  <a:pt x="1042" y="2142"/>
                </a:lnTo>
                <a:lnTo>
                  <a:pt x="1007" y="2086"/>
                </a:lnTo>
                <a:lnTo>
                  <a:pt x="976" y="2026"/>
                </a:lnTo>
                <a:lnTo>
                  <a:pt x="951" y="1963"/>
                </a:lnTo>
                <a:lnTo>
                  <a:pt x="931" y="1899"/>
                </a:lnTo>
                <a:lnTo>
                  <a:pt x="916" y="1832"/>
                </a:lnTo>
                <a:lnTo>
                  <a:pt x="907" y="1763"/>
                </a:lnTo>
                <a:lnTo>
                  <a:pt x="903" y="1693"/>
                </a:lnTo>
                <a:lnTo>
                  <a:pt x="907" y="1621"/>
                </a:lnTo>
                <a:lnTo>
                  <a:pt x="917" y="1550"/>
                </a:lnTo>
                <a:lnTo>
                  <a:pt x="932" y="1481"/>
                </a:lnTo>
                <a:lnTo>
                  <a:pt x="954" y="1415"/>
                </a:lnTo>
                <a:lnTo>
                  <a:pt x="980" y="1351"/>
                </a:lnTo>
                <a:lnTo>
                  <a:pt x="1012" y="1291"/>
                </a:lnTo>
                <a:lnTo>
                  <a:pt x="1049" y="1233"/>
                </a:lnTo>
                <a:lnTo>
                  <a:pt x="1091" y="1179"/>
                </a:lnTo>
                <a:lnTo>
                  <a:pt x="1137" y="1130"/>
                </a:lnTo>
                <a:lnTo>
                  <a:pt x="1188" y="1083"/>
                </a:lnTo>
                <a:lnTo>
                  <a:pt x="1241" y="1041"/>
                </a:lnTo>
                <a:lnTo>
                  <a:pt x="1298" y="1004"/>
                </a:lnTo>
                <a:lnTo>
                  <a:pt x="1359" y="973"/>
                </a:lnTo>
                <a:lnTo>
                  <a:pt x="1422" y="946"/>
                </a:lnTo>
                <a:lnTo>
                  <a:pt x="1489" y="924"/>
                </a:lnTo>
                <a:lnTo>
                  <a:pt x="1558" y="909"/>
                </a:lnTo>
                <a:lnTo>
                  <a:pt x="1629" y="899"/>
                </a:lnTo>
                <a:lnTo>
                  <a:pt x="1701" y="896"/>
                </a:lnTo>
                <a:lnTo>
                  <a:pt x="1772" y="899"/>
                </a:lnTo>
                <a:lnTo>
                  <a:pt x="1842" y="908"/>
                </a:lnTo>
                <a:lnTo>
                  <a:pt x="1910" y="923"/>
                </a:lnTo>
                <a:lnTo>
                  <a:pt x="1975" y="944"/>
                </a:lnTo>
                <a:lnTo>
                  <a:pt x="2038" y="971"/>
                </a:lnTo>
                <a:lnTo>
                  <a:pt x="2098" y="1001"/>
                </a:lnTo>
                <a:lnTo>
                  <a:pt x="2155" y="1037"/>
                </a:lnTo>
                <a:lnTo>
                  <a:pt x="2208" y="1078"/>
                </a:lnTo>
                <a:lnTo>
                  <a:pt x="2467" y="822"/>
                </a:lnTo>
                <a:lnTo>
                  <a:pt x="2438" y="783"/>
                </a:lnTo>
                <a:lnTo>
                  <a:pt x="2413" y="742"/>
                </a:lnTo>
                <a:lnTo>
                  <a:pt x="2391" y="699"/>
                </a:lnTo>
                <a:lnTo>
                  <a:pt x="2375" y="653"/>
                </a:lnTo>
                <a:lnTo>
                  <a:pt x="2363" y="603"/>
                </a:lnTo>
                <a:lnTo>
                  <a:pt x="2355" y="554"/>
                </a:lnTo>
                <a:lnTo>
                  <a:pt x="2353" y="502"/>
                </a:lnTo>
                <a:lnTo>
                  <a:pt x="2356" y="446"/>
                </a:lnTo>
                <a:lnTo>
                  <a:pt x="2364" y="393"/>
                </a:lnTo>
                <a:lnTo>
                  <a:pt x="2378" y="343"/>
                </a:lnTo>
                <a:lnTo>
                  <a:pt x="2397" y="294"/>
                </a:lnTo>
                <a:lnTo>
                  <a:pt x="2421" y="247"/>
                </a:lnTo>
                <a:lnTo>
                  <a:pt x="2450" y="204"/>
                </a:lnTo>
                <a:lnTo>
                  <a:pt x="2482" y="164"/>
                </a:lnTo>
                <a:lnTo>
                  <a:pt x="2519" y="128"/>
                </a:lnTo>
                <a:lnTo>
                  <a:pt x="2559" y="97"/>
                </a:lnTo>
                <a:lnTo>
                  <a:pt x="2603" y="68"/>
                </a:lnTo>
                <a:lnTo>
                  <a:pt x="2649" y="44"/>
                </a:lnTo>
                <a:lnTo>
                  <a:pt x="2698" y="26"/>
                </a:lnTo>
                <a:lnTo>
                  <a:pt x="2749" y="11"/>
                </a:lnTo>
                <a:lnTo>
                  <a:pt x="2804" y="3"/>
                </a:lnTo>
                <a:lnTo>
                  <a:pt x="2859" y="0"/>
                </a:lnTo>
                <a:close/>
              </a:path>
            </a:pathLst>
          </a:custGeom>
          <a:solidFill>
            <a:srgbClr val="3C6FC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gradFill>
                <a:gsLst>
                  <a:gs pos="36000">
                    <a:srgbClr val="0059AA"/>
                  </a:gs>
                  <a:gs pos="100000">
                    <a:srgbClr val="7CD0F1"/>
                  </a:gs>
                </a:gsLst>
                <a:lin ang="2700000" scaled="0"/>
              </a:gradFill>
              <a:cs typeface="+mn-ea"/>
              <a:sym typeface="+mn-lt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C7A93C1-10FC-E69E-95CA-7C8BB553F791}"/>
              </a:ext>
            </a:extLst>
          </p:cNvPr>
          <p:cNvSpPr/>
          <p:nvPr/>
        </p:nvSpPr>
        <p:spPr>
          <a:xfrm>
            <a:off x="-848364" y="1800350"/>
            <a:ext cx="4352925" cy="4352925"/>
          </a:xfrm>
          <a:prstGeom prst="ellipse">
            <a:avLst/>
          </a:prstGeom>
          <a:gradFill>
            <a:gsLst>
              <a:gs pos="0">
                <a:srgbClr val="0059AA"/>
              </a:gs>
              <a:gs pos="100000">
                <a:srgbClr val="D3EBDB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924F05B-C5AC-2DB8-9C03-C9F7AA742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91" y="1504989"/>
            <a:ext cx="4739574" cy="473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2705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/>
      <p:bldP spid="13" grpId="0" animBg="1"/>
      <p:bldP spid="14" grpId="0"/>
      <p:bldP spid="15" grpId="0"/>
      <p:bldP spid="16" grpId="0"/>
      <p:bldP spid="17" grpId="0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38545" y="654380"/>
            <a:ext cx="12053455" cy="5739740"/>
          </a:xfrm>
          <a:prstGeom prst="rect">
            <a:avLst/>
          </a:prstGeom>
        </p:spPr>
      </p:pic>
      <p:sp>
        <p:nvSpPr>
          <p:cNvPr id="11" name="图形">
            <a:extLst>
              <a:ext uri="{FF2B5EF4-FFF2-40B4-BE49-F238E27FC236}">
                <a16:creationId xmlns:a16="http://schemas.microsoft.com/office/drawing/2014/main" id="{5F2DAF29-137C-C56A-B0D4-616AE38931D0}"/>
              </a:ext>
            </a:extLst>
          </p:cNvPr>
          <p:cNvSpPr txBox="1"/>
          <p:nvPr/>
        </p:nvSpPr>
        <p:spPr>
          <a:xfrm>
            <a:off x="5625692" y="3010153"/>
            <a:ext cx="4849398" cy="861974"/>
          </a:xfrm>
          <a:prstGeom prst="rect">
            <a:avLst/>
          </a:prstGeom>
        </p:spPr>
        <p:txBody>
          <a:bodyPr wrap="none">
            <a:normAutofit fontScale="62500" lnSpcReduction="20000"/>
          </a:bodyPr>
          <a:lstStyle>
            <a:defPPr>
              <a:defRPr lang="zh-CN"/>
            </a:defPPr>
            <a:lvl1pPr lv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6000" b="1" spc="200">
                <a:gradFill>
                  <a:gsLst>
                    <a:gs pos="56000">
                      <a:schemeClr val="bg1"/>
                    </a:gs>
                    <a:gs pos="100000">
                      <a:srgbClr val="104A99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Medium" panose="020B0600000000000000" charset="-122"/>
              </a:defRPr>
            </a:lvl1pPr>
          </a:lstStyle>
          <a:p>
            <a:r>
              <a:rPr lang="vi-VN" altLang="vi-VN" sz="5000">
                <a:latin typeface="Noto Sans"/>
                <a:ea typeface="Noto Sans"/>
                <a:sym typeface="+mn-ea"/>
              </a:rPr>
              <a:t>Ví dụ kiểm thử </a:t>
            </a:r>
          </a:p>
          <a:p>
            <a:r>
              <a:rPr lang="vi-VN" altLang="vi-VN" sz="5000">
                <a:latin typeface="Noto Sans"/>
                <a:ea typeface="Noto Sans"/>
                <a:sym typeface="+mn-ea"/>
              </a:rPr>
              <a:t>thực tế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BBB0BE75-7041-CDEF-2CC5-2DBD7BF55D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29"/>
          <a:stretch>
            <a:fillRect/>
          </a:stretch>
        </p:blipFill>
        <p:spPr>
          <a:xfrm>
            <a:off x="668547" y="306321"/>
            <a:ext cx="5292436" cy="599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06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2.6 unknown"/>
  <p:tag name="AS_RELEASE_DATE" val="2021.11.30"/>
  <p:tag name="AS_TITLE" val="Aspose.Slides for Java"/>
  <p:tag name="AS_VERSION" val="21.1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Calibri Light" panose="020F0302020204030204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Calibri" panose="020F0502020204030204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等线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等线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705</Words>
  <Application>Microsoft Office PowerPoint</Application>
  <PresentationFormat>Widescreen</PresentationFormat>
  <Paragraphs>72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等线</vt:lpstr>
      <vt:lpstr>Arial</vt:lpstr>
      <vt:lpstr>Calibri</vt:lpstr>
      <vt:lpstr>Courier New</vt:lpstr>
      <vt:lpstr>Montserrat</vt:lpstr>
      <vt:lpstr>Noto Sans</vt:lpstr>
      <vt:lpstr>Time s New Roman</vt:lpstr>
      <vt:lpstr>Times New Roman</vt:lpstr>
      <vt:lpstr>Wingdings</vt:lpstr>
      <vt:lpstr>思源黑体 CN Heavy</vt:lpstr>
      <vt:lpstr>思源黑体 CN Light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john</dc:creator>
  <cp:lastModifiedBy>phu Thanh</cp:lastModifiedBy>
  <cp:revision>12</cp:revision>
  <dcterms:created xsi:type="dcterms:W3CDTF">2022-06-10T08:55:50Z</dcterms:created>
  <dcterms:modified xsi:type="dcterms:W3CDTF">2024-10-21T01:17:47Z</dcterms:modified>
</cp:coreProperties>
</file>

<file path=docProps/thumbnail.jpeg>
</file>